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543" r:id="rId2"/>
    <p:sldId id="101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1020" r:id="rId22"/>
    <p:sldId id="588" r:id="rId23"/>
    <p:sldId id="587" r:id="rId24"/>
    <p:sldId id="586" r:id="rId25"/>
    <p:sldId id="619" r:id="rId26"/>
    <p:sldId id="618" r:id="rId27"/>
    <p:sldId id="620" r:id="rId28"/>
    <p:sldId id="621" r:id="rId29"/>
    <p:sldId id="622" r:id="rId30"/>
    <p:sldId id="1021" r:id="rId31"/>
    <p:sldId id="1028" r:id="rId32"/>
    <p:sldId id="1029" r:id="rId33"/>
    <p:sldId id="1022" r:id="rId34"/>
    <p:sldId id="1023" r:id="rId35"/>
    <p:sldId id="1024" r:id="rId36"/>
    <p:sldId id="1025" r:id="rId37"/>
    <p:sldId id="1026" r:id="rId38"/>
    <p:sldId id="1027" r:id="rId39"/>
    <p:sldId id="625" r:id="rId40"/>
    <p:sldId id="626" r:id="rId41"/>
    <p:sldId id="627" r:id="rId42"/>
    <p:sldId id="1493" r:id="rId43"/>
    <p:sldId id="1494" r:id="rId44"/>
    <p:sldId id="1496" r:id="rId45"/>
    <p:sldId id="1497" r:id="rId46"/>
    <p:sldId id="1498" r:id="rId47"/>
    <p:sldId id="1499" r:id="rId48"/>
    <p:sldId id="1500" r:id="rId49"/>
    <p:sldId id="1501" r:id="rId50"/>
    <p:sldId id="1502" r:id="rId51"/>
    <p:sldId id="1503" r:id="rId52"/>
    <p:sldId id="1504" r:id="rId53"/>
    <p:sldId id="1508" r:id="rId54"/>
    <p:sldId id="1509" r:id="rId55"/>
    <p:sldId id="1510" r:id="rId56"/>
    <p:sldId id="1528" r:id="rId57"/>
    <p:sldId id="1511" r:id="rId58"/>
    <p:sldId id="1512" r:id="rId59"/>
    <p:sldId id="1526" r:id="rId60"/>
    <p:sldId id="1513" r:id="rId61"/>
    <p:sldId id="1527" r:id="rId62"/>
    <p:sldId id="1514" r:id="rId63"/>
    <p:sldId id="1515" r:id="rId64"/>
    <p:sldId id="1516" r:id="rId65"/>
    <p:sldId id="1517" r:id="rId66"/>
    <p:sldId id="151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49664F-5870-420E-B9E3-8A0B73338BE5}">
          <p14:sldIdLst>
            <p14:sldId id="543"/>
            <p14:sldId id="1019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6"/>
            <p14:sldId id="1020"/>
            <p14:sldId id="588"/>
            <p14:sldId id="587"/>
            <p14:sldId id="586"/>
            <p14:sldId id="619"/>
            <p14:sldId id="618"/>
            <p14:sldId id="620"/>
            <p14:sldId id="621"/>
            <p14:sldId id="622"/>
            <p14:sldId id="1021"/>
            <p14:sldId id="1028"/>
            <p14:sldId id="1029"/>
            <p14:sldId id="1022"/>
            <p14:sldId id="1023"/>
            <p14:sldId id="1024"/>
            <p14:sldId id="1025"/>
            <p14:sldId id="1026"/>
            <p14:sldId id="1027"/>
            <p14:sldId id="625"/>
            <p14:sldId id="626"/>
            <p14:sldId id="627"/>
            <p14:sldId id="1493"/>
            <p14:sldId id="1494"/>
            <p14:sldId id="1496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  <p14:sldId id="1508"/>
            <p14:sldId id="1509"/>
            <p14:sldId id="1510"/>
            <p14:sldId id="1528"/>
            <p14:sldId id="1511"/>
            <p14:sldId id="1512"/>
            <p14:sldId id="1526"/>
            <p14:sldId id="1513"/>
            <p14:sldId id="1527"/>
            <p14:sldId id="1514"/>
            <p14:sldId id="1515"/>
            <p14:sldId id="1516"/>
            <p14:sldId id="1517"/>
            <p14:sldId id="15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B6F"/>
    <a:srgbClr val="FFE5ED"/>
    <a:srgbClr val="FF00FF"/>
    <a:srgbClr val="FF3399"/>
    <a:srgbClr val="0000FF"/>
    <a:srgbClr val="D4FCEA"/>
    <a:srgbClr val="540BB5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8T03:46:23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0 860 24575,'55'-27'0,"59"-34"0,-87 44 0,1 2 0,0 0 0,2 2 0,0 1 0,49-12 0,-50 15 0,49-20 0,-51 17 0,1 2 0,31-8 0,-26 10 0,0-2 0,-1-2 0,43-21 0,87-58 0,-146 81 0,-1 0 0,0-1 0,0-1 0,-1 0 0,0-1 0,-1 0 0,-1-1 0,14-20 0,-10 13 0,0 0 0,1 1 0,28-25 0,64-47 0,-42 38 0,-58 46 0,1-1 0,-1 1 0,1 1 0,0 0 0,16-8 0,-24 14 0,0 0 0,0 0 0,0 0 0,1 0 0,-1 0 0,0 1 0,0-1 0,1 1 0,-1 0 0,1 0 0,-1 0 0,0 0 0,1 0 0,-1 0 0,0 0 0,1 1 0,-1-1 0,0 1 0,1 0 0,-1 0 0,0 0 0,0 0 0,0 0 0,0 0 0,0 0 0,0 1 0,0-1 0,3 4 0,-1-1 0,0 1 0,-1 0 0,0 0 0,0 0 0,0 0 0,0 0 0,-1 1 0,3 11 0,9 51 0,-6-23 0,33 126 0,-39-164 0,0-1 0,0 0 0,0 0 0,1 0 0,0 0 0,0-1 0,1 1 0,-1-1 0,1 0 0,0 1 0,9 6 0,-9-9 0,1 1 0,0-1 0,0 0 0,0-1 0,0 1 0,0-1 0,1 0 0,-1-1 0,0 1 0,1-1 0,0 0 0,-1 0 0,10-1 0,-2 1 0,-1-1 0,1 2 0,0 0 0,24 7 0,-31-7 0,0 1 0,-1-1 0,1 1 0,-1 0 0,0 1 0,1 0 0,-2-1 0,1 2 0,0-1 0,-1 0 0,0 1 0,5 7 0,3 4 0,-1 0 0,-1 1 0,-1 0 0,0 1 0,-1 0 0,-1 0 0,0 1 0,-2 0 0,0 0 0,-2 1 0,0-1 0,0 1 0,-2 28 0,-2 54-1365,0-55-5461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8T03:46:52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0 860 24575,'55'-27'0,"59"-34"0,-87 44 0,1 2 0,0 0 0,2 2 0,0 1 0,49-12 0,-50 15 0,49-20 0,-51 17 0,1 2 0,31-8 0,-26 10 0,0-2 0,-1-2 0,43-21 0,87-58 0,-146 81 0,-1 0 0,0-1 0,0-1 0,-1 0 0,0-1 0,-1 0 0,-1-1 0,14-20 0,-10 13 0,0 0 0,1 1 0,28-25 0,64-47 0,-42 38 0,-58 46 0,1-1 0,-1 1 0,1 1 0,0 0 0,16-8 0,-24 14 0,0 0 0,0 0 0,0 0 0,1 0 0,-1 0 0,0 1 0,0-1 0,1 1 0,-1 0 0,1 0 0,-1 0 0,0 0 0,1 0 0,-1 0 0,0 0 0,1 1 0,-1-1 0,0 1 0,1 0 0,-1 0 0,0 0 0,0 0 0,0 0 0,0 0 0,0 0 0,0 1 0,0-1 0,3 4 0,-1-1 0,0 1 0,-1 0 0,0 0 0,0 0 0,0 0 0,0 0 0,-1 1 0,3 11 0,9 51 0,-6-23 0,33 126 0,-39-164 0,0-1 0,0 0 0,0 0 0,1 0 0,0 0 0,0-1 0,1 1 0,-1-1 0,1 0 0,0 1 0,9 6 0,-9-9 0,1 1 0,0-1 0,0 0 0,0-1 0,0 1 0,0-1 0,1 0 0,-1-1 0,0 1 0,1-1 0,0 0 0,-1 0 0,10-1 0,-2 1 0,-1-1 0,1 2 0,0 0 0,24 7 0,-31-7 0,0 1 0,-1-1 0,1 1 0,-1 0 0,0 1 0,1 0 0,-2-1 0,1 2 0,0-1 0,-1 0 0,0 1 0,5 7 0,3 4 0,-1 0 0,-1 1 0,-1 0 0,0 1 0,-1 0 0,-1 0 0,0 1 0,-2 0 0,0 0 0,-2 1 0,0-1 0,0 1 0,-2 28 0,-2 54-1365,0-55-5461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8T03:53:21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 0,'21902'0'0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8T04:01:21.6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4625 536 0,'1588'-536'0,"-7800"536"0,8752 536 0,-456-536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8T04:02:3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0 23935,'-335'1102'0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8T04:02:3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24575,'4'-1'0,"1"1"0,0 0 0,0 0 0,-1 0 0,1 1 0,0-1 0,-1 1 0,1 0 0,-1 1 0,1-1 0,-1 1 0,0 0 0,1 0 0,-1 0 0,0 1 0,0-1 0,-1 1 0,1 0 0,0 0 0,-1 0 0,0 1 0,0-1 0,0 1 0,0 0 0,0 0 0,2 4 0,28 48 0,32 70 0,2 4 0,26 38 0,-91-165 0,-1 1 0,2-1 0,-1 1 0,0-1 0,1 0 0,-1 0 0,1 0 0,0 0 0,0-1 0,0 1 0,0-1 0,0 0 0,5 2 0,-5-2 0,0-1 0,1 0 0,-1-1 0,0 1 0,1-1 0,-1 1 0,1-1 0,0 0 0,-1 0 0,1-1 0,-1 1 0,0-1 0,1 0 0,5-2 0,2 0 0,-1-2 0,0 1 0,1-2 0,-2 1 0,16-12 0,43-40 0,-3 2 0,-26 30 0,46-24 0,-53 33 0,-2-2 0,0 0 0,36-30 0,140-157 0,-178 175 0,15-18-1365,-10 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8T04:20:15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0,'5057'47'0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88F6E-4C88-47F1-B99F-CB5B60E3D2D7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A50FC-7988-4411-B55A-1147DBC9C2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47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A50FC-7988-4411-B55A-1147DBC9C292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46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79"/>
            <a:ext cx="103632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US" spc="-5"/>
              <a:t>INT303</a:t>
            </a:r>
            <a:r>
              <a:rPr lang="en-US" spc="14"/>
              <a:t> </a:t>
            </a:r>
            <a:r>
              <a:rPr lang="en-US" spc="-5"/>
              <a:t>- Data </a:t>
            </a:r>
            <a:r>
              <a:rPr lang="en-US" spc="-14"/>
              <a:t>Warehousing</a:t>
            </a:r>
            <a:r>
              <a:rPr lang="en-US" spc="5"/>
              <a:t> </a:t>
            </a:r>
            <a:r>
              <a:rPr lang="en-US" spc="-5"/>
              <a:t>&amp;</a:t>
            </a:r>
            <a:r>
              <a:rPr lang="en-US" spc="5"/>
              <a:t> </a:t>
            </a:r>
            <a:r>
              <a:rPr lang="en-US" spc="-5"/>
              <a:t>Data</a:t>
            </a:r>
            <a:r>
              <a:rPr lang="en-US"/>
              <a:t> </a:t>
            </a:r>
            <a:r>
              <a:rPr lang="en-US" spc="-5"/>
              <a:t>Mining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IN" spc="-27"/>
              <a:t>Saturday,</a:t>
            </a:r>
            <a:r>
              <a:rPr lang="en-IN" spc="9"/>
              <a:t> </a:t>
            </a:r>
            <a:r>
              <a:rPr lang="en-IN"/>
              <a:t>26</a:t>
            </a:r>
            <a:r>
              <a:rPr lang="en-IN" spc="-18"/>
              <a:t> </a:t>
            </a:r>
            <a:r>
              <a:rPr lang="en-IN" spc="-14"/>
              <a:t>March</a:t>
            </a:r>
            <a:r>
              <a:rPr lang="en-IN" spc="9"/>
              <a:t> </a:t>
            </a:r>
            <a:r>
              <a:rPr lang="en-IN" spc="-5"/>
              <a:t>2022</a:t>
            </a:r>
            <a:endParaRPr lang="en-IN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1590" y="311897"/>
            <a:ext cx="1208821" cy="390748"/>
          </a:xfrm>
        </p:spPr>
        <p:txBody>
          <a:bodyPr lIns="0" tIns="0" rIns="0" bIns="0"/>
          <a:lstStyle>
            <a:lvl1pPr>
              <a:defRPr sz="2539" b="1" i="0">
                <a:solidFill>
                  <a:srgbClr val="F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0503" y="1489263"/>
            <a:ext cx="10770994" cy="279179"/>
          </a:xfrm>
        </p:spPr>
        <p:txBody>
          <a:bodyPr lIns="0" tIns="0" rIns="0" bIns="0"/>
          <a:lstStyle>
            <a:lvl1pPr>
              <a:defRPr sz="1814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US" spc="-5"/>
              <a:t>INT303</a:t>
            </a:r>
            <a:r>
              <a:rPr lang="en-US" spc="14"/>
              <a:t> </a:t>
            </a:r>
            <a:r>
              <a:rPr lang="en-US" spc="-5"/>
              <a:t>- Data </a:t>
            </a:r>
            <a:r>
              <a:rPr lang="en-US" spc="-14"/>
              <a:t>Warehousing</a:t>
            </a:r>
            <a:r>
              <a:rPr lang="en-US" spc="5"/>
              <a:t> </a:t>
            </a:r>
            <a:r>
              <a:rPr lang="en-US" spc="-5"/>
              <a:t>&amp;</a:t>
            </a:r>
            <a:r>
              <a:rPr lang="en-US" spc="5"/>
              <a:t> </a:t>
            </a:r>
            <a:r>
              <a:rPr lang="en-US" spc="-5"/>
              <a:t>Data</a:t>
            </a:r>
            <a:r>
              <a:rPr lang="en-US"/>
              <a:t> </a:t>
            </a:r>
            <a:r>
              <a:rPr lang="en-US" spc="-5"/>
              <a:t>Mining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IN" spc="-27"/>
              <a:t>Saturday,</a:t>
            </a:r>
            <a:r>
              <a:rPr lang="en-IN" spc="9"/>
              <a:t> </a:t>
            </a:r>
            <a:r>
              <a:rPr lang="en-IN"/>
              <a:t>26</a:t>
            </a:r>
            <a:r>
              <a:rPr lang="en-IN" spc="-18"/>
              <a:t> </a:t>
            </a:r>
            <a:r>
              <a:rPr lang="en-IN" spc="-14"/>
              <a:t>March</a:t>
            </a:r>
            <a:r>
              <a:rPr lang="en-IN" spc="9"/>
              <a:t> </a:t>
            </a:r>
            <a:r>
              <a:rPr lang="en-IN" spc="-5"/>
              <a:t>2022</a:t>
            </a:r>
            <a:endParaRPr lang="en-IN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491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1590" y="311897"/>
            <a:ext cx="1208821" cy="390748"/>
          </a:xfrm>
        </p:spPr>
        <p:txBody>
          <a:bodyPr lIns="0" tIns="0" rIns="0" bIns="0"/>
          <a:lstStyle>
            <a:lvl1pPr>
              <a:defRPr sz="2539" b="1" i="0">
                <a:solidFill>
                  <a:srgbClr val="F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US" spc="-5"/>
              <a:t>INT303</a:t>
            </a:r>
            <a:r>
              <a:rPr lang="en-US" spc="14"/>
              <a:t> </a:t>
            </a:r>
            <a:r>
              <a:rPr lang="en-US" spc="-5"/>
              <a:t>- Data </a:t>
            </a:r>
            <a:r>
              <a:rPr lang="en-US" spc="-14"/>
              <a:t>Warehousing</a:t>
            </a:r>
            <a:r>
              <a:rPr lang="en-US" spc="5"/>
              <a:t> </a:t>
            </a:r>
            <a:r>
              <a:rPr lang="en-US" spc="-5"/>
              <a:t>&amp;</a:t>
            </a:r>
            <a:r>
              <a:rPr lang="en-US" spc="5"/>
              <a:t> </a:t>
            </a:r>
            <a:r>
              <a:rPr lang="en-US" spc="-5"/>
              <a:t>Data</a:t>
            </a:r>
            <a:r>
              <a:rPr lang="en-US"/>
              <a:t> </a:t>
            </a:r>
            <a:r>
              <a:rPr lang="en-US" spc="-5"/>
              <a:t>Mining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IN" spc="-27"/>
              <a:t>Saturday,</a:t>
            </a:r>
            <a:r>
              <a:rPr lang="en-IN" spc="9"/>
              <a:t> </a:t>
            </a:r>
            <a:r>
              <a:rPr lang="en-IN"/>
              <a:t>26</a:t>
            </a:r>
            <a:r>
              <a:rPr lang="en-IN" spc="-18"/>
              <a:t> </a:t>
            </a:r>
            <a:r>
              <a:rPr lang="en-IN" spc="-14"/>
              <a:t>March</a:t>
            </a:r>
            <a:r>
              <a:rPr lang="en-IN" spc="9"/>
              <a:t> </a:t>
            </a:r>
            <a:r>
              <a:rPr lang="en-IN" spc="-5"/>
              <a:t>2022</a:t>
            </a:r>
            <a:endParaRPr lang="en-IN"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45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1590" y="311897"/>
            <a:ext cx="1208821" cy="390748"/>
          </a:xfrm>
        </p:spPr>
        <p:txBody>
          <a:bodyPr lIns="0" tIns="0" rIns="0" bIns="0"/>
          <a:lstStyle>
            <a:lvl1pPr>
              <a:defRPr sz="2539" b="1" i="0">
                <a:solidFill>
                  <a:srgbClr val="F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US" spc="-5"/>
              <a:t>INT303</a:t>
            </a:r>
            <a:r>
              <a:rPr lang="en-US" spc="14"/>
              <a:t> </a:t>
            </a:r>
            <a:r>
              <a:rPr lang="en-US" spc="-5"/>
              <a:t>- Data </a:t>
            </a:r>
            <a:r>
              <a:rPr lang="en-US" spc="-14"/>
              <a:t>Warehousing</a:t>
            </a:r>
            <a:r>
              <a:rPr lang="en-US" spc="5"/>
              <a:t> </a:t>
            </a:r>
            <a:r>
              <a:rPr lang="en-US" spc="-5"/>
              <a:t>&amp;</a:t>
            </a:r>
            <a:r>
              <a:rPr lang="en-US" spc="5"/>
              <a:t> </a:t>
            </a:r>
            <a:r>
              <a:rPr lang="en-US" spc="-5"/>
              <a:t>Data</a:t>
            </a:r>
            <a:r>
              <a:rPr lang="en-US"/>
              <a:t> </a:t>
            </a:r>
            <a:r>
              <a:rPr lang="en-US" spc="-5"/>
              <a:t>Mining</a:t>
            </a:r>
            <a:endParaRPr lang="en-US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IN" spc="-27"/>
              <a:t>Saturday,</a:t>
            </a:r>
            <a:r>
              <a:rPr lang="en-IN" spc="9"/>
              <a:t> </a:t>
            </a:r>
            <a:r>
              <a:rPr lang="en-IN"/>
              <a:t>26</a:t>
            </a:r>
            <a:r>
              <a:rPr lang="en-IN" spc="-18"/>
              <a:t> </a:t>
            </a:r>
            <a:r>
              <a:rPr lang="en-IN" spc="-14"/>
              <a:t>March</a:t>
            </a:r>
            <a:r>
              <a:rPr lang="en-IN" spc="9"/>
              <a:t> </a:t>
            </a:r>
            <a:r>
              <a:rPr lang="en-IN" spc="-5"/>
              <a:t>2022</a:t>
            </a:r>
            <a:endParaRPr lang="en-IN"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984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6438574"/>
            <a:ext cx="12191276" cy="417469"/>
          </a:xfrm>
          <a:custGeom>
            <a:avLst/>
            <a:gdLst/>
            <a:ahLst/>
            <a:cxnLst/>
            <a:rect l="l" t="t" r="r" b="b"/>
            <a:pathLst>
              <a:path w="10692765" h="460375">
                <a:moveTo>
                  <a:pt x="10692384" y="460248"/>
                </a:moveTo>
                <a:lnTo>
                  <a:pt x="0" y="460248"/>
                </a:lnTo>
                <a:lnTo>
                  <a:pt x="0" y="0"/>
                </a:lnTo>
                <a:lnTo>
                  <a:pt x="10692384" y="0"/>
                </a:lnTo>
                <a:lnTo>
                  <a:pt x="10692384" y="460248"/>
                </a:lnTo>
                <a:close/>
              </a:path>
            </a:pathLst>
          </a:custGeom>
          <a:solidFill>
            <a:srgbClr val="00A3C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38" y="56661"/>
            <a:ext cx="2434346" cy="9383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US" spc="-5"/>
              <a:t>INT303</a:t>
            </a:r>
            <a:r>
              <a:rPr lang="en-US" spc="14"/>
              <a:t> </a:t>
            </a:r>
            <a:r>
              <a:rPr lang="en-US" spc="-5"/>
              <a:t>- Data </a:t>
            </a:r>
            <a:r>
              <a:rPr lang="en-US" spc="-14"/>
              <a:t>Warehousing</a:t>
            </a:r>
            <a:r>
              <a:rPr lang="en-US" spc="5"/>
              <a:t> </a:t>
            </a:r>
            <a:r>
              <a:rPr lang="en-US" spc="-5"/>
              <a:t>&amp;</a:t>
            </a:r>
            <a:r>
              <a:rPr lang="en-US" spc="5"/>
              <a:t> </a:t>
            </a:r>
            <a:r>
              <a:rPr lang="en-US" spc="-5"/>
              <a:t>Data</a:t>
            </a:r>
            <a:r>
              <a:rPr lang="en-US"/>
              <a:t> </a:t>
            </a:r>
            <a:r>
              <a:rPr lang="en-US" spc="-5"/>
              <a:t>Mining</a:t>
            </a:r>
            <a:endParaRPr lang="en-US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IN" spc="-27"/>
              <a:t>Saturday,</a:t>
            </a:r>
            <a:r>
              <a:rPr lang="en-IN" spc="9"/>
              <a:t> </a:t>
            </a:r>
            <a:r>
              <a:rPr lang="en-IN"/>
              <a:t>26</a:t>
            </a:r>
            <a:r>
              <a:rPr lang="en-IN" spc="-18"/>
              <a:t> </a:t>
            </a:r>
            <a:r>
              <a:rPr lang="en-IN" spc="-14"/>
              <a:t>March</a:t>
            </a:r>
            <a:r>
              <a:rPr lang="en-IN" spc="9"/>
              <a:t> </a:t>
            </a:r>
            <a:r>
              <a:rPr lang="en-IN" spc="-5"/>
              <a:t>2022</a:t>
            </a:r>
            <a:endParaRPr lang="en-IN"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3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10216"/>
            <a:ext cx="712407" cy="229752"/>
          </a:xfrm>
          <a:custGeom>
            <a:avLst/>
            <a:gdLst/>
            <a:ahLst/>
            <a:cxnLst/>
            <a:rect l="l" t="t" r="r" b="b"/>
            <a:pathLst>
              <a:path w="624840" h="253365">
                <a:moveTo>
                  <a:pt x="624839" y="252984"/>
                </a:moveTo>
                <a:lnTo>
                  <a:pt x="0" y="252984"/>
                </a:lnTo>
                <a:lnTo>
                  <a:pt x="0" y="0"/>
                </a:lnTo>
                <a:lnTo>
                  <a:pt x="624839" y="0"/>
                </a:lnTo>
                <a:lnTo>
                  <a:pt x="624839" y="252984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7" name="bg object 17"/>
          <p:cNvSpPr/>
          <p:nvPr/>
        </p:nvSpPr>
        <p:spPr>
          <a:xfrm>
            <a:off x="788860" y="1010216"/>
            <a:ext cx="11402126" cy="229752"/>
          </a:xfrm>
          <a:custGeom>
            <a:avLst/>
            <a:gdLst/>
            <a:ahLst/>
            <a:cxnLst/>
            <a:rect l="l" t="t" r="r" b="b"/>
            <a:pathLst>
              <a:path w="10000615" h="253365">
                <a:moveTo>
                  <a:pt x="10000488" y="252984"/>
                </a:moveTo>
                <a:lnTo>
                  <a:pt x="0" y="252984"/>
                </a:lnTo>
                <a:lnTo>
                  <a:pt x="0" y="0"/>
                </a:lnTo>
                <a:lnTo>
                  <a:pt x="10000488" y="0"/>
                </a:lnTo>
                <a:lnTo>
                  <a:pt x="10000488" y="252984"/>
                </a:lnTo>
                <a:close/>
              </a:path>
            </a:pathLst>
          </a:custGeom>
          <a:solidFill>
            <a:srgbClr val="2DA1B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8" name="bg object 18"/>
          <p:cNvSpPr/>
          <p:nvPr/>
        </p:nvSpPr>
        <p:spPr>
          <a:xfrm>
            <a:off x="1" y="6438574"/>
            <a:ext cx="12191276" cy="417469"/>
          </a:xfrm>
          <a:custGeom>
            <a:avLst/>
            <a:gdLst/>
            <a:ahLst/>
            <a:cxnLst/>
            <a:rect l="l" t="t" r="r" b="b"/>
            <a:pathLst>
              <a:path w="10692765" h="460375">
                <a:moveTo>
                  <a:pt x="10692384" y="460248"/>
                </a:moveTo>
                <a:lnTo>
                  <a:pt x="0" y="460248"/>
                </a:lnTo>
                <a:lnTo>
                  <a:pt x="0" y="0"/>
                </a:lnTo>
                <a:lnTo>
                  <a:pt x="10692384" y="0"/>
                </a:lnTo>
                <a:lnTo>
                  <a:pt x="10692384" y="460248"/>
                </a:lnTo>
                <a:close/>
              </a:path>
            </a:pathLst>
          </a:custGeom>
          <a:solidFill>
            <a:srgbClr val="00A3C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38" y="56661"/>
            <a:ext cx="2434346" cy="9383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1590" y="311897"/>
            <a:ext cx="120882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0503" y="1489263"/>
            <a:ext cx="1077099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04715" y="6559159"/>
            <a:ext cx="4528561" cy="2232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US" spc="-5"/>
              <a:t>INT303</a:t>
            </a:r>
            <a:r>
              <a:rPr lang="en-US" spc="14"/>
              <a:t> </a:t>
            </a:r>
            <a:r>
              <a:rPr lang="en-US" spc="-5"/>
              <a:t>- Data </a:t>
            </a:r>
            <a:r>
              <a:rPr lang="en-US" spc="-14"/>
              <a:t>Warehousing</a:t>
            </a:r>
            <a:r>
              <a:rPr lang="en-US" spc="5"/>
              <a:t> </a:t>
            </a:r>
            <a:r>
              <a:rPr lang="en-US" spc="-5"/>
              <a:t>&amp;</a:t>
            </a:r>
            <a:r>
              <a:rPr lang="en-US" spc="5"/>
              <a:t> </a:t>
            </a:r>
            <a:r>
              <a:rPr lang="en-US" spc="-5"/>
              <a:t>Data</a:t>
            </a:r>
            <a:r>
              <a:rPr lang="en-US"/>
              <a:t> </a:t>
            </a:r>
            <a:r>
              <a:rPr lang="en-US" spc="-5"/>
              <a:t>Mining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924520" y="6527412"/>
            <a:ext cx="2657768" cy="2232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1" b="1" i="0">
                <a:solidFill>
                  <a:srgbClr val="A3161D"/>
                </a:solidFill>
                <a:latin typeface="Cambria"/>
                <a:cs typeface="Cambria"/>
              </a:defRPr>
            </a:lvl1pPr>
          </a:lstStyle>
          <a:p>
            <a:pPr marL="11516">
              <a:spcBef>
                <a:spcPts val="14"/>
              </a:spcBef>
            </a:pPr>
            <a:r>
              <a:rPr lang="en-IN" spc="-27"/>
              <a:t>Saturday,</a:t>
            </a:r>
            <a:r>
              <a:rPr lang="en-IN" spc="9"/>
              <a:t> </a:t>
            </a:r>
            <a:r>
              <a:rPr lang="en-IN"/>
              <a:t>26</a:t>
            </a:r>
            <a:r>
              <a:rPr lang="en-IN" spc="-18"/>
              <a:t> </a:t>
            </a:r>
            <a:r>
              <a:rPr lang="en-IN" spc="-14"/>
              <a:t>March</a:t>
            </a:r>
            <a:r>
              <a:rPr lang="en-IN" spc="9"/>
              <a:t> </a:t>
            </a:r>
            <a:r>
              <a:rPr lang="en-IN" spc="-5"/>
              <a:t>2022</a:t>
            </a:r>
            <a:endParaRPr lang="en-IN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40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6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CCE7-7733-CB37-D44E-27BF71A3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A83BF-44A5-935D-1EE7-CECE05C76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5326-14A6-B700-94EF-53B1EAF6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54" y="1489263"/>
            <a:ext cx="5692633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8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D821-606C-2764-6D03-F72944DC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877" y="462692"/>
            <a:ext cx="5179285" cy="429975"/>
          </a:xfrm>
        </p:spPr>
        <p:txBody>
          <a:bodyPr/>
          <a:lstStyle/>
          <a:p>
            <a:r>
              <a:rPr lang="en-IN" b="1" dirty="0"/>
              <a:t>🌐 Web Text Classification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F8973-B332-93E9-94CD-4DFF0DCA5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Task: Categorize </a:t>
            </a:r>
            <a:r>
              <a:rPr lang="en-IN" sz="2400" b="1" dirty="0"/>
              <a:t>web documents</a:t>
            </a:r>
            <a:r>
              <a:rPr lang="en-IN" sz="2400" dirty="0"/>
              <a:t> into topic labels (e.g., Sports, Tech, Entertainment)</a:t>
            </a:r>
          </a:p>
          <a:p>
            <a:r>
              <a:rPr lang="en-IN" sz="2400" dirty="0"/>
              <a:t>Classification model maps:</a:t>
            </a:r>
          </a:p>
          <a:p>
            <a:pPr lvl="1"/>
            <a:r>
              <a:rPr lang="en-IN" sz="2400" dirty="0"/>
              <a:t>Text document → Topic category</a:t>
            </a:r>
          </a:p>
          <a:p>
            <a:r>
              <a:rPr lang="en-IN" sz="2400" dirty="0"/>
              <a:t>Used for:</a:t>
            </a:r>
          </a:p>
          <a:p>
            <a:pPr lvl="1"/>
            <a:r>
              <a:rPr lang="en-IN" sz="2400" dirty="0"/>
              <a:t>Automatic web tagging</a:t>
            </a:r>
          </a:p>
          <a:p>
            <a:pPr lvl="1"/>
            <a:r>
              <a:rPr lang="en-IN" sz="2400" dirty="0"/>
              <a:t>Content filtering</a:t>
            </a:r>
          </a:p>
          <a:p>
            <a:pPr lvl="1"/>
            <a:r>
              <a:rPr lang="en-IN" sz="2400" dirty="0"/>
              <a:t>News aggregation (e.g., </a:t>
            </a:r>
            <a:r>
              <a:rPr lang="en-IN" sz="2400" b="1" dirty="0"/>
              <a:t>Google News</a:t>
            </a:r>
            <a:r>
              <a:rPr lang="en-IN" sz="2400" dirty="0"/>
              <a:t>)</a:t>
            </a:r>
          </a:p>
          <a:p>
            <a:r>
              <a:rPr lang="en-IN" sz="2400" dirty="0"/>
              <a:t>Algorithms:</a:t>
            </a:r>
          </a:p>
          <a:p>
            <a:pPr lvl="1"/>
            <a:r>
              <a:rPr lang="en-IN" sz="2400" b="1" dirty="0"/>
              <a:t>Naive Bayes</a:t>
            </a:r>
            <a:r>
              <a:rPr lang="en-IN" sz="2400" dirty="0"/>
              <a:t> (traditional)</a:t>
            </a:r>
          </a:p>
          <a:p>
            <a:pPr lvl="1"/>
            <a:r>
              <a:rPr lang="en-IN" sz="2400" b="1" dirty="0"/>
              <a:t>Deep Learning Models</a:t>
            </a:r>
            <a:r>
              <a:rPr lang="en-IN" sz="2400" dirty="0"/>
              <a:t> (modern; better accuracy)</a:t>
            </a:r>
          </a:p>
          <a:p>
            <a:endParaRPr lang="en-IN" sz="2400" dirty="0"/>
          </a:p>
        </p:txBody>
      </p:sp>
      <p:pic>
        <p:nvPicPr>
          <p:cNvPr id="4098" name="Picture 2" descr="web-text classification">
            <a:extLst>
              <a:ext uri="{FF2B5EF4-FFF2-40B4-BE49-F238E27FC236}">
                <a16:creationId xmlns:a16="http://schemas.microsoft.com/office/drawing/2014/main" id="{2F14993C-D8BA-A443-FF04-9C637E5F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9912"/>
            <a:ext cx="5361432" cy="225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99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3E99EE-ADC0-10E3-631D-8238FDA6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33" y="2342828"/>
            <a:ext cx="4547616" cy="4150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80DCF-A016-92AD-764D-01F3F6B5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251" y="365124"/>
            <a:ext cx="5075768" cy="749152"/>
          </a:xfrm>
        </p:spPr>
        <p:txBody>
          <a:bodyPr/>
          <a:lstStyle/>
          <a:p>
            <a:r>
              <a:rPr lang="en-IN" dirty="0"/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89C34-D06B-9DEB-5933-F9F00B5D2160}"/>
              </a:ext>
            </a:extLst>
          </p:cNvPr>
          <p:cNvSpPr txBox="1"/>
          <p:nvPr/>
        </p:nvSpPr>
        <p:spPr>
          <a:xfrm>
            <a:off x="688848" y="1327560"/>
            <a:ext cx="70378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highlight>
                  <a:srgbClr val="FFFF00"/>
                </a:highlight>
              </a:rPr>
              <a:t>What is Feature Engineering?</a:t>
            </a:r>
          </a:p>
          <a:p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Process of turning raw data into meaningful input for ML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Involves choosing, creating, and adjusting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Goal: </a:t>
            </a:r>
            <a:r>
              <a:rPr lang="en-US" sz="2800" dirty="0"/>
              <a:t>Improve model performance and accuracy</a:t>
            </a:r>
          </a:p>
        </p:txBody>
      </p:sp>
    </p:spTree>
    <p:extLst>
      <p:ext uri="{BB962C8B-B14F-4D97-AF65-F5344CB8AC3E}">
        <p14:creationId xmlns:p14="http://schemas.microsoft.com/office/powerpoint/2010/main" val="12695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45BFC-06BE-ED2A-E521-D64605315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3" y="1332539"/>
            <a:ext cx="566966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096DB-BA8F-239F-3CAC-6B9731761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80" r="5833" b="5717"/>
          <a:stretch>
            <a:fillRect/>
          </a:stretch>
        </p:blipFill>
        <p:spPr>
          <a:xfrm>
            <a:off x="5598721" y="2027208"/>
            <a:ext cx="6160464" cy="39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3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40642C-46F1-6D3A-852A-B8A392740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19" y="1268321"/>
            <a:ext cx="7624077" cy="5104462"/>
          </a:xfrm>
        </p:spPr>
      </p:pic>
    </p:spTree>
    <p:extLst>
      <p:ext uri="{BB962C8B-B14F-4D97-AF65-F5344CB8AC3E}">
        <p14:creationId xmlns:p14="http://schemas.microsoft.com/office/powerpoint/2010/main" val="2877430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D4848-5397-C9B0-595B-17A29BFF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>
            <a:fillRect/>
          </a:stretch>
        </p:blipFill>
        <p:spPr>
          <a:xfrm>
            <a:off x="2114909" y="1131847"/>
            <a:ext cx="7962182" cy="5267113"/>
          </a:xfrm>
        </p:spPr>
      </p:pic>
    </p:spTree>
    <p:extLst>
      <p:ext uri="{BB962C8B-B14F-4D97-AF65-F5344CB8AC3E}">
        <p14:creationId xmlns:p14="http://schemas.microsoft.com/office/powerpoint/2010/main" val="408013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8962F0-4C95-BFE8-8C20-F96B04A41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2"/>
          <a:stretch>
            <a:fillRect/>
          </a:stretch>
        </p:blipFill>
        <p:spPr>
          <a:xfrm>
            <a:off x="3316517" y="1248646"/>
            <a:ext cx="5558966" cy="5124458"/>
          </a:xfrm>
        </p:spPr>
      </p:pic>
    </p:spTree>
    <p:extLst>
      <p:ext uri="{BB962C8B-B14F-4D97-AF65-F5344CB8AC3E}">
        <p14:creationId xmlns:p14="http://schemas.microsoft.com/office/powerpoint/2010/main" val="395063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8558-2542-445D-CEBC-26E9FB0C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375" y="316715"/>
            <a:ext cx="5308682" cy="567997"/>
          </a:xfrm>
        </p:spPr>
        <p:txBody>
          <a:bodyPr/>
          <a:lstStyle/>
          <a:p>
            <a:r>
              <a:rPr lang="en-IN" dirty="0"/>
              <a:t>Steps in Feature Engineering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205A4D-8006-AAAF-5A88-50383D5CE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2400" b="1" dirty="0"/>
              <a:t>Data Cleansing:</a:t>
            </a:r>
            <a:r>
              <a:rPr lang="en-US" sz="2400" dirty="0"/>
              <a:t> Identify and correct errors or inconsistencies in the dataset to ensure data quality and reliability.</a:t>
            </a:r>
          </a:p>
          <a:p>
            <a:pPr fontAlgn="base"/>
            <a:r>
              <a:rPr lang="en-US" sz="2400" b="1" dirty="0"/>
              <a:t>Data Transformation:</a:t>
            </a:r>
            <a:r>
              <a:rPr lang="en-US" sz="2400" dirty="0"/>
              <a:t> Transform raw data into a format suitable for modeling including scaling, normalization and encoding.</a:t>
            </a:r>
          </a:p>
          <a:p>
            <a:pPr fontAlgn="base"/>
            <a:r>
              <a:rPr lang="en-US" sz="2400" b="1" dirty="0"/>
              <a:t>Feature Extraction:</a:t>
            </a:r>
            <a:r>
              <a:rPr lang="en-US" sz="2400" dirty="0"/>
              <a:t> Create new features by combining or deriving information from existing ones to provide more meaningful input to the model.</a:t>
            </a:r>
          </a:p>
          <a:p>
            <a:pPr fontAlgn="base"/>
            <a:r>
              <a:rPr lang="en-US" sz="2400" b="1" dirty="0"/>
              <a:t>Feature Selection:</a:t>
            </a:r>
            <a:r>
              <a:rPr lang="en-US" sz="2400" dirty="0"/>
              <a:t> Choose the most relevant features for the model using techniques like correlation </a:t>
            </a:r>
            <a:r>
              <a:rPr lang="en-US" sz="3200" dirty="0"/>
              <a:t>analysis</a:t>
            </a:r>
            <a:r>
              <a:rPr lang="en-US" sz="2400" dirty="0"/>
              <a:t>, mutual information and stepwise regression.</a:t>
            </a:r>
          </a:p>
          <a:p>
            <a:pPr fontAlgn="base"/>
            <a:r>
              <a:rPr lang="en-US" sz="2400" b="1" dirty="0"/>
              <a:t>Feature Iteration:</a:t>
            </a:r>
            <a:r>
              <a:rPr lang="en-US" sz="2400" dirty="0"/>
              <a:t> Continuously refine features based on model performance by adding, removing or modifying features for improvement.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44841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867F-D973-C6BF-D2B9-A415295A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160" y="311897"/>
            <a:ext cx="7586055" cy="360963"/>
          </a:xfrm>
        </p:spPr>
        <p:txBody>
          <a:bodyPr/>
          <a:lstStyle/>
          <a:p>
            <a:r>
              <a:rPr lang="en-US" dirty="0"/>
              <a:t>Statistical Decision Making in Machine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34431-788D-A19A-7544-1D522823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03" y="1489263"/>
            <a:ext cx="10770994" cy="2462213"/>
          </a:xfrm>
        </p:spPr>
        <p:txBody>
          <a:bodyPr/>
          <a:lstStyle/>
          <a:p>
            <a:r>
              <a:rPr lang="en-US" sz="3200" dirty="0"/>
              <a:t>What is decision making in ML?</a:t>
            </a:r>
          </a:p>
          <a:p>
            <a:r>
              <a:rPr lang="en-US" sz="3200" dirty="0"/>
              <a:t>Role of statistics in choosing optimal outcomes</a:t>
            </a:r>
          </a:p>
          <a:p>
            <a:r>
              <a:rPr lang="en-US" sz="3200" dirty="0"/>
              <a:t>Applications: fraud detection, diagnostics, recommendation engines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3093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8AB7-51F4-C2F6-D07B-F60E7B8B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25" y="591076"/>
            <a:ext cx="4057852" cy="360963"/>
          </a:xfrm>
        </p:spPr>
        <p:txBody>
          <a:bodyPr/>
          <a:lstStyle/>
          <a:p>
            <a:r>
              <a:rPr lang="en-US" dirty="0"/>
              <a:t>Types of Decisions in ML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6A97-88AF-3836-E827-6B800D19D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03" y="1489263"/>
            <a:ext cx="10770994" cy="196977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Classification vs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Hard vs Soft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Probabilistic vs Deterministic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9470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03BCF4-6914-5DAE-768B-4E96059C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7" y="4615145"/>
            <a:ext cx="6614927" cy="1646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47713-699A-21F4-BCCB-B3B50F4A5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" t="11466" r="2723" b="-449"/>
          <a:stretch>
            <a:fillRect/>
          </a:stretch>
        </p:blipFill>
        <p:spPr>
          <a:xfrm>
            <a:off x="4243239" y="1700270"/>
            <a:ext cx="7948761" cy="3774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C793A3-D1EE-5065-80D1-732A0C70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394" y="423466"/>
            <a:ext cx="4402908" cy="390748"/>
          </a:xfrm>
        </p:spPr>
        <p:txBody>
          <a:bodyPr/>
          <a:lstStyle/>
          <a:p>
            <a:pPr algn="ctr"/>
            <a:r>
              <a:rPr lang="en-IN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C24CA-2D3D-59F6-5777-5204BEF4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27" y="1330938"/>
            <a:ext cx="4620622" cy="1846659"/>
          </a:xfrm>
        </p:spPr>
        <p:txBody>
          <a:bodyPr/>
          <a:lstStyle/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Hypothesis Space: </a:t>
            </a:r>
            <a:r>
              <a:rPr lang="en-US" sz="2000" dirty="0"/>
              <a:t>Set of all models</a:t>
            </a: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Decision Function f(x): </a:t>
            </a:r>
            <a:r>
              <a:rPr lang="en-US" sz="2000" dirty="0"/>
              <a:t>Predicts outcome from input</a:t>
            </a: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Loss Function L(y, ŷ): </a:t>
            </a:r>
            <a:r>
              <a:rPr lang="en-US" sz="2000" dirty="0"/>
              <a:t>Measures error in decision</a:t>
            </a:r>
          </a:p>
          <a:p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61C65-15F5-69A2-A15C-DF906AFC1D35}"/>
              </a:ext>
            </a:extLst>
          </p:cNvPr>
          <p:cNvSpPr txBox="1"/>
          <p:nvPr/>
        </p:nvSpPr>
        <p:spPr>
          <a:xfrm>
            <a:off x="6712954" y="1330938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Risk Minimization Principle</a:t>
            </a:r>
          </a:p>
        </p:txBody>
      </p:sp>
    </p:spTree>
    <p:extLst>
      <p:ext uri="{BB962C8B-B14F-4D97-AF65-F5344CB8AC3E}">
        <p14:creationId xmlns:p14="http://schemas.microsoft.com/office/powerpoint/2010/main" val="175286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510C-0E5C-B275-6038-B6412AE8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AA6B1-E8FE-B588-3DBE-6E6336914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25AA9-0068-8CBB-BB21-8459BFAB6E7E}"/>
              </a:ext>
            </a:extLst>
          </p:cNvPr>
          <p:cNvSpPr txBox="1"/>
          <p:nvPr/>
        </p:nvSpPr>
        <p:spPr>
          <a:xfrm>
            <a:off x="1523640" y="2736502"/>
            <a:ext cx="91447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/>
              <a:t>Classification:</a:t>
            </a:r>
            <a:r>
              <a:rPr lang="en-IN" sz="2800" dirty="0"/>
              <a:t> The problem of classification - Feature engineering - Training and testing classifier models - Statistical decision theory. </a:t>
            </a:r>
          </a:p>
        </p:txBody>
      </p:sp>
    </p:spTree>
    <p:extLst>
      <p:ext uri="{BB962C8B-B14F-4D97-AF65-F5344CB8AC3E}">
        <p14:creationId xmlns:p14="http://schemas.microsoft.com/office/powerpoint/2010/main" val="1486066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590" y="311896"/>
            <a:ext cx="3410870" cy="654261"/>
          </a:xfrm>
        </p:spPr>
        <p:txBody>
          <a:bodyPr/>
          <a:lstStyle/>
          <a:p>
            <a:r>
              <a:rPr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503" y="1489263"/>
            <a:ext cx="10770994" cy="14773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sz="3200" dirty="0"/>
              <a:t>Statistical decision making formalizes ML decisions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200" dirty="0"/>
              <a:t> Minimizing risk leads to optimal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200" dirty="0"/>
              <a:t> Foundation for supervised learning strategies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D9E0-B64F-2DB6-E5A5-2C75644F4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503" y="2386410"/>
            <a:ext cx="10770994" cy="1477328"/>
          </a:xfrm>
        </p:spPr>
        <p:txBody>
          <a:bodyPr/>
          <a:lstStyle/>
          <a:p>
            <a:pPr algn="ctr"/>
            <a:r>
              <a:rPr lang="en-IN" sz="3200" b="1" dirty="0"/>
              <a:t>Classifiers: </a:t>
            </a:r>
            <a:r>
              <a:rPr lang="en-IN" sz="3200" dirty="0"/>
              <a:t>Naïve Bayes classification - Bayesian networks - Decision Tree Classifier - Random Forest Classifier - K-Nearest </a:t>
            </a:r>
            <a:r>
              <a:rPr lang="en-IN" sz="3200" dirty="0" err="1"/>
              <a:t>Neighbor</a:t>
            </a:r>
            <a:r>
              <a:rPr lang="en-IN" sz="3200" dirty="0"/>
              <a:t> classification - Support Vector Machines. </a:t>
            </a:r>
          </a:p>
        </p:txBody>
      </p:sp>
    </p:spTree>
    <p:extLst>
      <p:ext uri="{BB962C8B-B14F-4D97-AF65-F5344CB8AC3E}">
        <p14:creationId xmlns:p14="http://schemas.microsoft.com/office/powerpoint/2010/main" val="276463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12B26-4AE1-6DE1-902D-636CBA774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473F-1DC6-BB33-098C-2C8DBE4F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56" y="224348"/>
            <a:ext cx="5989907" cy="390748"/>
          </a:xfrm>
        </p:spPr>
        <p:txBody>
          <a:bodyPr/>
          <a:lstStyle/>
          <a:p>
            <a:r>
              <a:rPr lang="en-IN" dirty="0"/>
              <a:t>8.3.2 Naive Bayesian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D80B7-52D1-5E57-ADEC-CB3040F31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84" y="1322115"/>
            <a:ext cx="11887200" cy="491743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naive Bayesian classifier, or simple Bayesian classifier, works as follows</a:t>
            </a:r>
            <a:r>
              <a:rPr lang="en-US" sz="2400" dirty="0"/>
              <a:t>: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400" dirty="0"/>
              <a:t>Let D be a training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set of tuples and their associated class labels</a:t>
            </a:r>
            <a:r>
              <a:rPr lang="en-US" sz="2400" dirty="0"/>
              <a:t>. 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400" dirty="0"/>
              <a:t>As usual, each tuple is represented by an n-dimensional attribute vector, </a:t>
            </a:r>
            <a:r>
              <a:rPr lang="en-US" sz="2400" dirty="0">
                <a:solidFill>
                  <a:srgbClr val="0000FF"/>
                </a:solidFill>
              </a:rPr>
              <a:t>X = (x</a:t>
            </a:r>
            <a:r>
              <a:rPr lang="en-US" sz="2400" baseline="-25000" dirty="0">
                <a:solidFill>
                  <a:srgbClr val="0000FF"/>
                </a:solidFill>
              </a:rPr>
              <a:t>1</a:t>
            </a:r>
            <a:r>
              <a:rPr lang="en-US" sz="2400" dirty="0">
                <a:solidFill>
                  <a:srgbClr val="0000FF"/>
                </a:solidFill>
              </a:rPr>
              <a:t>, x</a:t>
            </a:r>
            <a:r>
              <a:rPr lang="en-US" sz="2400" baseline="-25000" dirty="0">
                <a:solidFill>
                  <a:srgbClr val="0000FF"/>
                </a:solidFill>
              </a:rPr>
              <a:t>2</a:t>
            </a:r>
            <a:r>
              <a:rPr lang="en-US" sz="2400" dirty="0">
                <a:solidFill>
                  <a:srgbClr val="0000FF"/>
                </a:solidFill>
              </a:rPr>
              <a:t>,..., </a:t>
            </a:r>
            <a:r>
              <a:rPr lang="en-US" sz="2400" dirty="0" err="1">
                <a:solidFill>
                  <a:srgbClr val="0000FF"/>
                </a:solidFill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</a:rPr>
              <a:t>n</a:t>
            </a:r>
            <a:r>
              <a:rPr lang="en-US" sz="2400" dirty="0">
                <a:solidFill>
                  <a:srgbClr val="0000FF"/>
                </a:solidFill>
              </a:rPr>
              <a:t>), </a:t>
            </a:r>
            <a:r>
              <a:rPr lang="en-US" sz="2400" dirty="0"/>
              <a:t>depicting n measurements made on the tuple from n attributes, respectively, </a:t>
            </a:r>
            <a:r>
              <a:rPr lang="en-US" sz="2400" dirty="0">
                <a:solidFill>
                  <a:srgbClr val="0000FF"/>
                </a:solidFill>
              </a:rPr>
              <a:t>A</a:t>
            </a:r>
            <a:r>
              <a:rPr lang="en-US" sz="2400" baseline="-25000" dirty="0">
                <a:solidFill>
                  <a:srgbClr val="0000FF"/>
                </a:solidFill>
              </a:rPr>
              <a:t>1</a:t>
            </a:r>
            <a:r>
              <a:rPr lang="en-US" sz="2400" dirty="0">
                <a:solidFill>
                  <a:srgbClr val="0000FF"/>
                </a:solidFill>
              </a:rPr>
              <a:t>, A</a:t>
            </a:r>
            <a:r>
              <a:rPr lang="en-US" sz="2400" baseline="-25000" dirty="0">
                <a:solidFill>
                  <a:srgbClr val="0000FF"/>
                </a:solidFill>
              </a:rPr>
              <a:t>2</a:t>
            </a:r>
            <a:r>
              <a:rPr lang="en-US" sz="2400" dirty="0">
                <a:solidFill>
                  <a:srgbClr val="0000FF"/>
                </a:solidFill>
              </a:rPr>
              <a:t>,..., A</a:t>
            </a:r>
            <a:r>
              <a:rPr lang="en-US" sz="2400" baseline="-25000" dirty="0">
                <a:solidFill>
                  <a:srgbClr val="0000FF"/>
                </a:solidFill>
              </a:rPr>
              <a:t>n</a:t>
            </a:r>
            <a:r>
              <a:rPr lang="en-US" sz="2400" dirty="0"/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400" dirty="0"/>
              <a:t>Suppose that there are m classes, C</a:t>
            </a:r>
            <a:r>
              <a:rPr lang="en-US" sz="2400" baseline="-25000" dirty="0">
                <a:solidFill>
                  <a:srgbClr val="0000FF"/>
                </a:solidFill>
              </a:rPr>
              <a:t>1</a:t>
            </a:r>
            <a:r>
              <a:rPr lang="en-US" sz="2400" dirty="0"/>
              <a:t>, C</a:t>
            </a:r>
            <a:r>
              <a:rPr lang="en-US" sz="2400" baseline="-25000" dirty="0">
                <a:solidFill>
                  <a:srgbClr val="0000FF"/>
                </a:solidFill>
              </a:rPr>
              <a:t>2</a:t>
            </a:r>
            <a:r>
              <a:rPr lang="en-US" sz="2400" dirty="0"/>
              <a:t>,..., C</a:t>
            </a:r>
            <a:r>
              <a:rPr lang="en-US" sz="2400" baseline="-25000" dirty="0">
                <a:solidFill>
                  <a:srgbClr val="0000FF"/>
                </a:solidFill>
              </a:rPr>
              <a:t>m</a:t>
            </a:r>
            <a:r>
              <a:rPr lang="en-US" sz="2400" dirty="0"/>
              <a:t>. Given a tuple, X, the classifier will predict that X belongs to the class </a:t>
            </a:r>
            <a:r>
              <a:rPr lang="en-US" sz="2400" dirty="0">
                <a:solidFill>
                  <a:srgbClr val="FF3399"/>
                </a:solidFill>
              </a:rPr>
              <a:t>having the highest posterior probability, conditioned on X</a:t>
            </a:r>
            <a:r>
              <a:rPr lang="en-US" sz="2400" dirty="0"/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400" dirty="0"/>
              <a:t> That is, the naive Bayesian classifier predicts that tuple X belongs to the class 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baseline="-25000" dirty="0">
                <a:solidFill>
                  <a:srgbClr val="0000FF"/>
                </a:solidFill>
              </a:rPr>
              <a:t>i</a:t>
            </a:r>
            <a:r>
              <a:rPr lang="en-US" sz="2400" dirty="0"/>
              <a:t> if and only if </a:t>
            </a:r>
            <a:r>
              <a:rPr lang="en-US" sz="2400" dirty="0">
                <a:solidFill>
                  <a:srgbClr val="0000FF"/>
                </a:solidFill>
              </a:rPr>
              <a:t>P(C</a:t>
            </a:r>
            <a:r>
              <a:rPr lang="en-US" sz="2400" baseline="-25000" dirty="0">
                <a:solidFill>
                  <a:srgbClr val="0000FF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 |X) &gt; P(</a:t>
            </a:r>
            <a:r>
              <a:rPr lang="en-US" sz="2400" dirty="0" err="1">
                <a:solidFill>
                  <a:srgbClr val="0000FF"/>
                </a:solidFill>
              </a:rPr>
              <a:t>C</a:t>
            </a:r>
            <a:r>
              <a:rPr lang="en-US" sz="2400" baseline="-25000" dirty="0" err="1">
                <a:solidFill>
                  <a:srgbClr val="0000FF"/>
                </a:solidFill>
              </a:rPr>
              <a:t>j</a:t>
            </a:r>
            <a:r>
              <a:rPr lang="en-US" sz="2400" dirty="0">
                <a:solidFill>
                  <a:srgbClr val="0000FF"/>
                </a:solidFill>
              </a:rPr>
              <a:t> |X) for 1 ≤ j ≤ m,   j     i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527B-D321-DBC3-C3F5-D79DB98B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496" y="5868491"/>
            <a:ext cx="26672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61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8A06A-AF61-29EF-CC48-6C88E9F1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ADC3-B060-0F3E-3CF1-BF35EB40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56" y="224348"/>
            <a:ext cx="5989907" cy="390748"/>
          </a:xfrm>
        </p:spPr>
        <p:txBody>
          <a:bodyPr/>
          <a:lstStyle/>
          <a:p>
            <a:r>
              <a:rPr lang="en-IN" dirty="0"/>
              <a:t>8.3.2 Naive Bayesian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67B92-3EAB-7DC9-5525-071925D47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838" y="1371276"/>
            <a:ext cx="11550323" cy="3255443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As P(X) is constant for all classes, only P(</a:t>
            </a:r>
            <a:r>
              <a:rPr lang="en-US" sz="2400" dirty="0" err="1"/>
              <a:t>X|C</a:t>
            </a:r>
            <a:r>
              <a:rPr lang="en-US" sz="2400" baseline="-25000" dirty="0" err="1"/>
              <a:t>i</a:t>
            </a:r>
            <a:r>
              <a:rPr lang="en-US" sz="2400" dirty="0"/>
              <a:t>)P(C</a:t>
            </a:r>
            <a:r>
              <a:rPr lang="en-US" sz="2400" baseline="-25000" dirty="0"/>
              <a:t>i</a:t>
            </a:r>
            <a:r>
              <a:rPr lang="en-US" sz="2400" dirty="0"/>
              <a:t>) needs to be maximized.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If the class prior probabilities are not known, then it is commonly assumed that the classes are equally likely,(</a:t>
            </a:r>
            <a:r>
              <a:rPr 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have same probability of occurrence</a:t>
            </a:r>
            <a:r>
              <a:rPr lang="en-US" sz="2400" dirty="0"/>
              <a:t>) that is, P(C</a:t>
            </a:r>
            <a:r>
              <a:rPr lang="en-US" sz="2400" baseline="-25000" dirty="0"/>
              <a:t>1</a:t>
            </a:r>
            <a:r>
              <a:rPr lang="en-US" sz="2400" dirty="0"/>
              <a:t>) = P(C</a:t>
            </a:r>
            <a:r>
              <a:rPr lang="en-US" sz="2400" baseline="-25000" dirty="0"/>
              <a:t>2</a:t>
            </a:r>
            <a:r>
              <a:rPr lang="en-US" sz="2400" dirty="0"/>
              <a:t>) = ··· = P(C</a:t>
            </a:r>
            <a:r>
              <a:rPr lang="en-US" sz="2400" baseline="-25000" dirty="0"/>
              <a:t>m</a:t>
            </a:r>
            <a:r>
              <a:rPr lang="en-US" sz="2400" dirty="0"/>
              <a:t>).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Note that the class prior probabilities may be estimated by P(C</a:t>
            </a:r>
            <a:r>
              <a:rPr lang="en-US" sz="2400" baseline="-25000" dirty="0"/>
              <a:t>i</a:t>
            </a:r>
            <a:r>
              <a:rPr lang="en-US" sz="2400" dirty="0"/>
              <a:t>) = |</a:t>
            </a:r>
            <a:r>
              <a:rPr lang="en-US" sz="2400" dirty="0" err="1"/>
              <a:t>C</a:t>
            </a:r>
            <a:r>
              <a:rPr lang="en-US" sz="2400" baseline="-25000" dirty="0" err="1"/>
              <a:t>i</a:t>
            </a:r>
            <a:r>
              <a:rPr lang="en-US" sz="2400" dirty="0" err="1"/>
              <a:t>,D</a:t>
            </a:r>
            <a:r>
              <a:rPr lang="en-US" sz="2400" dirty="0"/>
              <a:t>|/|D|, where |</a:t>
            </a:r>
            <a:r>
              <a:rPr lang="en-US" sz="2400" dirty="0" err="1"/>
              <a:t>C</a:t>
            </a:r>
            <a:r>
              <a:rPr lang="en-US" sz="2400" baseline="-25000" dirty="0" err="1"/>
              <a:t>i</a:t>
            </a:r>
            <a:r>
              <a:rPr lang="en-US" sz="2400" dirty="0" err="1"/>
              <a:t>,D</a:t>
            </a:r>
            <a:r>
              <a:rPr lang="en-US" sz="2400" dirty="0"/>
              <a:t>| is the number of training tuples of class C</a:t>
            </a:r>
            <a:r>
              <a:rPr lang="en-US" sz="2400" baseline="-25000" dirty="0"/>
              <a:t>i</a:t>
            </a:r>
            <a:r>
              <a:rPr lang="en-US" sz="2400" dirty="0"/>
              <a:t> in D.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9E94D-75CC-8B8A-97D1-DE8A4213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24" y="4908997"/>
            <a:ext cx="5611530" cy="133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7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3082-7138-FFBD-0DFD-E3E7EFFF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8EC3-0270-FE20-217B-6AAF2CBB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56" y="224348"/>
            <a:ext cx="5989907" cy="390748"/>
          </a:xfrm>
        </p:spPr>
        <p:txBody>
          <a:bodyPr/>
          <a:lstStyle/>
          <a:p>
            <a:r>
              <a:rPr lang="en-IN" dirty="0"/>
              <a:t>8.3.2 Naive Bayesian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E7ECD-D3C3-0230-76BA-77F286DB6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044" y="1331947"/>
            <a:ext cx="11412671" cy="4363439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Given data sets with many attributes, it would be extremely computationally expensive to compute P(</a:t>
            </a:r>
            <a:r>
              <a:rPr lang="en-US" sz="2400" dirty="0" err="1"/>
              <a:t>X|C</a:t>
            </a:r>
            <a:r>
              <a:rPr lang="en-US" sz="2400" baseline="-25000" dirty="0" err="1"/>
              <a:t>i</a:t>
            </a:r>
            <a:r>
              <a:rPr lang="en-US" sz="2400" dirty="0"/>
              <a:t>).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</a:t>
            </a:r>
            <a:r>
              <a:rPr lang="en-US" sz="2400" dirty="0">
                <a:solidFill>
                  <a:srgbClr val="0000FF"/>
                </a:solidFill>
              </a:rPr>
              <a:t>reduce computation in evaluating P(</a:t>
            </a:r>
            <a:r>
              <a:rPr lang="en-US" sz="2400" dirty="0" err="1">
                <a:solidFill>
                  <a:srgbClr val="0000FF"/>
                </a:solidFill>
              </a:rPr>
              <a:t>X|C</a:t>
            </a:r>
            <a:r>
              <a:rPr lang="en-US" sz="2400" baseline="-25000" dirty="0" err="1">
                <a:solidFill>
                  <a:srgbClr val="0000FF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), the naive assumption of class-conditional independence is made</a:t>
            </a:r>
            <a:r>
              <a:rPr lang="en-US" sz="2400" dirty="0"/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This presumes that the attributes’ values are conditionally independent of one another, given the class label of the tuple (i.e., that there are no dependence relationships among the attributes).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Thus,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23E78-BE78-8A85-A4CA-05694488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498" y="4924809"/>
            <a:ext cx="4494908" cy="13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1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2331-1648-2E63-2944-CA31ACCD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EA87-6C24-2045-0B9D-416C767C4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EDB49-F701-E7A1-3C24-EA5183B0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" y="428471"/>
            <a:ext cx="11944964" cy="6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6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905E-5385-5C55-A9E1-806EF775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39B14-5A5F-0045-A7EA-F4E79A9AB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0AEB3-2823-7280-4D17-44A606F0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7" y="380843"/>
            <a:ext cx="11602046" cy="60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03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547D-B6B5-8826-C14A-3BBDCAA8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72947-BCA3-CB74-3A0A-86747E899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E678C-7A16-7D28-FED8-1819D522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2" y="644382"/>
            <a:ext cx="11189275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1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E517-41D4-720B-5211-57BF7C9D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F6154-29B8-60C9-ED84-0A952DF2C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82228-39F4-2D2C-6B4E-B0C5F566F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466573"/>
            <a:ext cx="11970365" cy="59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0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F1F5-AFA4-82EB-A880-C73CD6AE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8BE9F-E0FF-F12E-9A35-9DCDFE86F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24103-3BB1-07A1-C30D-23B84A44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" y="730111"/>
            <a:ext cx="12065620" cy="5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2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91E4-3C89-4ADB-0C96-BFCBE725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888" y="311897"/>
            <a:ext cx="5386319" cy="421348"/>
          </a:xfrm>
        </p:spPr>
        <p:txBody>
          <a:bodyPr/>
          <a:lstStyle/>
          <a:p>
            <a:r>
              <a:rPr lang="en-IN" dirty="0"/>
              <a:t>The problem of 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5B7AD-F466-BDDB-E055-C8C0FC308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03" y="1489262"/>
            <a:ext cx="10564222" cy="3447098"/>
          </a:xfrm>
        </p:spPr>
        <p:txBody>
          <a:bodyPr/>
          <a:lstStyle/>
          <a:p>
            <a:pPr algn="just"/>
            <a:r>
              <a:rPr lang="en-US" sz="3200" dirty="0"/>
              <a:t>A </a:t>
            </a:r>
            <a:r>
              <a:rPr lang="en-US" sz="3200" b="1" dirty="0"/>
              <a:t>classification problem</a:t>
            </a:r>
            <a:r>
              <a:rPr lang="en-US" sz="3200" dirty="0"/>
              <a:t> in machine learning is one where you categorize data instances into discrete </a:t>
            </a:r>
            <a:r>
              <a:rPr lang="en-US" sz="3200" b="1" dirty="0"/>
              <a:t>labels or classes</a:t>
            </a:r>
            <a:r>
              <a:rPr lang="en-US" sz="3200" dirty="0"/>
              <a:t> (e.g. “spam” vs. “not spam,” or “disease” vs. “no disease”). </a:t>
            </a:r>
          </a:p>
          <a:p>
            <a:pPr algn="just"/>
            <a:r>
              <a:rPr lang="en-US" sz="3200" dirty="0"/>
              <a:t>It differs from </a:t>
            </a:r>
            <a:r>
              <a:rPr lang="en-US" sz="3200" dirty="0">
                <a:solidFill>
                  <a:srgbClr val="FF0000"/>
                </a:solidFill>
              </a:rPr>
              <a:t>regression</a:t>
            </a:r>
            <a:r>
              <a:rPr lang="en-US" sz="3200" dirty="0"/>
              <a:t>, which predicts continuous outcomes. Classification tasks include both </a:t>
            </a:r>
            <a:r>
              <a:rPr lang="en-US" sz="3200" b="1" dirty="0"/>
              <a:t>binary</a:t>
            </a:r>
            <a:r>
              <a:rPr lang="en-US" sz="3200" dirty="0"/>
              <a:t> and </a:t>
            </a:r>
            <a:r>
              <a:rPr lang="en-US" sz="3200" b="1" dirty="0"/>
              <a:t>multinomial</a:t>
            </a:r>
            <a:r>
              <a:rPr lang="en-US" sz="3200" dirty="0"/>
              <a:t> cases, with outputs often represented as hard assignments or probabilities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58367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22C5-D2C5-5581-135D-076C6E2E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54" y="449920"/>
            <a:ext cx="6550885" cy="697394"/>
          </a:xfrm>
        </p:spPr>
        <p:txBody>
          <a:bodyPr/>
          <a:lstStyle/>
          <a:p>
            <a:r>
              <a:rPr lang="en-IN" dirty="0"/>
              <a:t>Naïve Bayes vs Gaussian Naïve Bayes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29EAB-658B-D9D5-3417-EE50CAE90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502" y="1489263"/>
            <a:ext cx="10917905" cy="2462213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dirty="0"/>
              <a:t>Naive Bayes classifier</a:t>
            </a:r>
            <a:r>
              <a:rPr lang="en-US" sz="2000" dirty="0"/>
              <a:t> is a family of probabilistic classifiers based on Bayes' Theorem with the </a:t>
            </a:r>
            <a:r>
              <a:rPr lang="en-US" sz="2000" b="1" dirty="0"/>
              <a:t>naive assumption of feature independence</a:t>
            </a:r>
            <a:r>
              <a:rPr lang="en-US" sz="2000" dirty="0"/>
              <a:t>.</a:t>
            </a:r>
          </a:p>
          <a:p>
            <a:r>
              <a:rPr lang="en-US" sz="2000" dirty="0"/>
              <a:t>Data type:</a:t>
            </a:r>
            <a:r>
              <a:rPr lang="en-IN" sz="2000" dirty="0"/>
              <a:t>Count (discrete)</a:t>
            </a:r>
            <a:endParaRPr lang="en-US" sz="2000" dirty="0"/>
          </a:p>
          <a:p>
            <a:r>
              <a:rPr lang="en-US" sz="2000" b="1" dirty="0"/>
              <a:t>Gaussian Naive Bayes</a:t>
            </a:r>
            <a:r>
              <a:rPr lang="en-US" sz="2000" dirty="0"/>
              <a:t> is a </a:t>
            </a:r>
            <a:r>
              <a:rPr lang="en-US" sz="2000" b="1" dirty="0"/>
              <a:t>specific type</a:t>
            </a:r>
            <a:r>
              <a:rPr lang="en-US" sz="2000" dirty="0"/>
              <a:t> of Naive Bayes classifier that assumes the features follow a </a:t>
            </a:r>
            <a:r>
              <a:rPr lang="en-US" sz="2000" b="1" dirty="0"/>
              <a:t>normal (Gaussian) distribution</a:t>
            </a:r>
            <a:r>
              <a:rPr lang="en-US" sz="2000" dirty="0"/>
              <a:t>. </a:t>
            </a:r>
          </a:p>
          <a:p>
            <a:r>
              <a:rPr lang="en-US" sz="2000" dirty="0"/>
              <a:t>Data type : </a:t>
            </a:r>
            <a:r>
              <a:rPr lang="en-IN" sz="2000" dirty="0"/>
              <a:t>Continuous (real-valued)</a:t>
            </a:r>
          </a:p>
          <a:p>
            <a:r>
              <a:rPr lang="en-IN" sz="2000" dirty="0"/>
              <a:t>It </a:t>
            </a:r>
            <a:r>
              <a:rPr lang="en-US" sz="2000" dirty="0"/>
              <a:t>assumes that the continuous features follow a normal distribution (bell curve).</a:t>
            </a: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92FCC-D08A-2A7D-D067-82E50F84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54" y="3814041"/>
            <a:ext cx="5557825" cy="24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F0F8-A114-D238-8117-86889842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994" y="286524"/>
            <a:ext cx="6904568" cy="576118"/>
          </a:xfrm>
        </p:spPr>
        <p:txBody>
          <a:bodyPr/>
          <a:lstStyle/>
          <a:p>
            <a:r>
              <a:rPr lang="en-IN" dirty="0"/>
              <a:t>GAUSSIAN NAÏVE BAYES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EC635-40F0-A630-4426-D9E45C60B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AF223-3DEA-ACAB-F1E0-ED360FBA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3" y="1309211"/>
            <a:ext cx="10783805" cy="168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874D5-B288-87B0-0BB8-D71053314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2" y="2995371"/>
            <a:ext cx="7361030" cy="37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0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2242-D816-782D-4DD0-70AA6E0E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0A3B3-BB17-2E90-A57F-06A0A8342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5C5B0-5A24-E709-ED27-E160F266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277785"/>
            <a:ext cx="1017412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73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9FBE-F232-4046-30C4-849BE65B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0CB06-79F6-E009-5CEC-EBBF82A05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647" y="1135580"/>
            <a:ext cx="10770994" cy="279179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277AD-6DA7-AF5A-2FF0-73D777D8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1" y="1580891"/>
            <a:ext cx="10852271" cy="40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3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C321-2BFB-9351-D8E9-70BA5732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80B1A-2288-7A87-1448-E00E70A77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BEE7-9FEA-FD27-441B-D72DF442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552048"/>
            <a:ext cx="10364646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2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F149-D209-BEA0-6B62-AAFE3524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D7CF6-9C52-A4CB-A735-B64C140C0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9A2A6-AA96-9047-5427-8808E502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986"/>
            <a:ext cx="12192000" cy="48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10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E2F3-2B3D-3B68-E7CB-128F9200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17E07-825E-0546-4DF3-956EF22E3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2283D-B2C7-47F8-E804-AABE187A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34" y="1153191"/>
            <a:ext cx="9097731" cy="187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4F06B-3D5A-A0FF-FEA1-6E4AE3D4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34" y="2883304"/>
            <a:ext cx="7436010" cy="33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95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C283F-AA09-2640-A00A-CFD9678A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B5EA5-00FE-4B1A-66E9-673D0F15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54DAE-2864-8364-2744-159523CF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3" y="1357968"/>
            <a:ext cx="10993384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1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70C0-5DBF-5375-F572-B9A380A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21638-4D01-FBD8-747B-08EFA37D3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FD327-AAAE-BD15-9758-CFAB4197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0" y="1318163"/>
            <a:ext cx="12192000" cy="47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60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4FB6-523D-D410-C905-94248E9B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ACD3F-64BA-0904-2FED-69965889D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C19C9-7C95-98B9-3081-4CC8930A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0" y="24711"/>
            <a:ext cx="9051086" cy="68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1018-7B46-344B-F36F-636BC85A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394" y="251511"/>
            <a:ext cx="5878025" cy="809537"/>
          </a:xfrm>
        </p:spPr>
        <p:txBody>
          <a:bodyPr/>
          <a:lstStyle/>
          <a:p>
            <a:r>
              <a:rPr lang="en-IN" dirty="0"/>
              <a:t>🧠 Types of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0BF8E-A66C-CA8D-68B9-F86B36776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03" y="1489263"/>
            <a:ext cx="10770994" cy="3447098"/>
          </a:xfrm>
        </p:spPr>
        <p:txBody>
          <a:bodyPr/>
          <a:lstStyle/>
          <a:p>
            <a:r>
              <a:rPr lang="en-US" sz="3200" dirty="0"/>
              <a:t>Binary classification: Two categories (e.g., yes/no, high/low risk)</a:t>
            </a:r>
          </a:p>
          <a:p>
            <a:r>
              <a:rPr lang="en-US" sz="3200" dirty="0"/>
              <a:t>Multinomial (Multiclass) classification: Three or more classes (e.g., categorizing documents into topics)</a:t>
            </a:r>
          </a:p>
          <a:p>
            <a:r>
              <a:rPr lang="en-US" sz="3200" dirty="0"/>
              <a:t>Both types can produce either hard labels or class probability distributions</a:t>
            </a:r>
          </a:p>
          <a:p>
            <a:pPr marL="0" indent="0">
              <a:buNone/>
            </a:pPr>
            <a:endParaRPr lang="en-IN" sz="3200" dirty="0"/>
          </a:p>
        </p:txBody>
      </p:sp>
      <p:pic>
        <p:nvPicPr>
          <p:cNvPr id="1027" name="Picture 3" descr="classification problems example">
            <a:extLst>
              <a:ext uri="{FF2B5EF4-FFF2-40B4-BE49-F238E27FC236}">
                <a16:creationId xmlns:a16="http://schemas.microsoft.com/office/drawing/2014/main" id="{62CCC5EB-42A1-A16E-DC71-AF2DF95AD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049" y="3961347"/>
            <a:ext cx="6339370" cy="235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99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0118-C412-18D2-4323-9648A870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B646F-5E7E-91E9-1363-0A5391E2A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2A5E8-15E1-F751-B254-E9D95BB5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51" y="1181118"/>
            <a:ext cx="8560497" cy="53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47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1402-D8FD-602C-CF2D-243002A0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C0D32-E9F6-F96D-81A6-F269FFAE2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A58F2-647E-1E13-F5B0-8F7F7A2F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39" y="1125559"/>
            <a:ext cx="8749162" cy="53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24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4A2F-CDE4-F76D-5E84-6BD71B85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590" y="311896"/>
            <a:ext cx="3661036" cy="390748"/>
          </a:xfrm>
        </p:spPr>
        <p:txBody>
          <a:bodyPr/>
          <a:lstStyle/>
          <a:p>
            <a:r>
              <a:rPr lang="en-IN" dirty="0"/>
              <a:t>Class work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73416-026A-D906-6086-3E067B4CF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7DD27-BA94-444C-8B1D-D577FCB3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06" y="1594173"/>
            <a:ext cx="8163976" cy="442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58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9765A-A33B-0B23-0F89-B0EF8BC3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DC590-C0E4-9227-7401-7C8A0AB4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23300-9654-9A78-A2F8-2A2B1BC7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78" y="1406392"/>
            <a:ext cx="7263346" cy="48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0CE5C-5C4A-820B-1003-8D8BD78A8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EACE-8F62-1A30-0A6E-14FD836F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054" y="317019"/>
            <a:ext cx="6570708" cy="390748"/>
          </a:xfrm>
        </p:spPr>
        <p:txBody>
          <a:bodyPr/>
          <a:lstStyle/>
          <a:p>
            <a:r>
              <a:rPr lang="en-IN" dirty="0"/>
              <a:t>8.2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7E82-4C25-36BE-A8F7-145599B30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25371"/>
            <a:ext cx="11925727" cy="3809441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tree induction is the learning of decision trees from class-labeled training tuples.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 decision tree is 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flowchart-like tree structure, where each internal node 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nonleaf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node) denotes a test on an attribute, each branch represents an outcome of the test, and each leaf node (or terminal node) holds a class label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400" dirty="0">
                <a:solidFill>
                  <a:srgbClr val="FF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topmost node in a tree is the root node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0A2A-B930-1784-F188-053CA007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503" y="3740388"/>
            <a:ext cx="4390852" cy="2434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4E5390-E994-A791-E6D7-CA3C862B878B}"/>
              </a:ext>
            </a:extLst>
          </p:cNvPr>
          <p:cNvSpPr txBox="1"/>
          <p:nvPr/>
        </p:nvSpPr>
        <p:spPr>
          <a:xfrm>
            <a:off x="539918" y="4648625"/>
            <a:ext cx="61844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 typical decision tree is shown in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Figure 8.2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 It represents the concept buys computer, that is, it predicts whether a customer at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AllElectronics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is likely to purchase a computer. Internal nodes are denoted by rectangles, and leaf nodes are denoted by ovals. 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B66CC-A25F-B292-8AF1-B9983E115E70}"/>
              </a:ext>
            </a:extLst>
          </p:cNvPr>
          <p:cNvSpPr txBox="1"/>
          <p:nvPr/>
        </p:nvSpPr>
        <p:spPr>
          <a:xfrm>
            <a:off x="7811729" y="3964547"/>
            <a:ext cx="126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FF"/>
                </a:solidFill>
              </a:rPr>
              <a:t>Figure 8.2</a:t>
            </a:r>
          </a:p>
        </p:txBody>
      </p:sp>
    </p:spTree>
    <p:extLst>
      <p:ext uri="{BB962C8B-B14F-4D97-AF65-F5344CB8AC3E}">
        <p14:creationId xmlns:p14="http://schemas.microsoft.com/office/powerpoint/2010/main" val="225811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021A7-8CA9-D2BA-ECE7-097975995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6856-6C16-56CC-74CD-038A8E8E3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054" y="317019"/>
            <a:ext cx="6570708" cy="390748"/>
          </a:xfrm>
        </p:spPr>
        <p:txBody>
          <a:bodyPr/>
          <a:lstStyle/>
          <a:p>
            <a:r>
              <a:rPr lang="en-IN" dirty="0"/>
              <a:t>8.2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8DCA9-2476-722C-8A48-C46A3CB37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9" y="1343348"/>
            <a:ext cx="10770994" cy="5265159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Some decision tree algorithms </a:t>
            </a:r>
            <a:r>
              <a:rPr lang="en-US" sz="2400" dirty="0">
                <a:solidFill>
                  <a:srgbClr val="FF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produce only binary trees (where each internal node branches to exactly two other nodes), whereas others can produce nonbinary trees.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3399"/>
                </a:solidFill>
                <a:highlight>
                  <a:srgbClr val="D4FCEA"/>
                </a:highlight>
              </a:rPr>
              <a:t>“How are decision trees used for classification?”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Given a tuple, X, for which the </a:t>
            </a:r>
            <a:r>
              <a:rPr lang="en-US" sz="2400" dirty="0">
                <a:solidFill>
                  <a:srgbClr val="0000FF"/>
                </a:solidFill>
              </a:rPr>
              <a:t>associated class label is unknown, the attribute values of the tuple are tested against the decision tree.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path is traced from the root to a leaf node, which holds the class prediction for that tuple.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Decision trees can easily be converted to classification rules.</a:t>
            </a:r>
            <a:endParaRPr lang="en-IN" sz="2400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6552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B3D5D-F704-842A-6487-AAE736A38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184-C936-D4D2-AAF9-AB43C0C9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054" y="317019"/>
            <a:ext cx="6570708" cy="390748"/>
          </a:xfrm>
        </p:spPr>
        <p:txBody>
          <a:bodyPr/>
          <a:lstStyle/>
          <a:p>
            <a:r>
              <a:rPr lang="en-IN" dirty="0"/>
              <a:t>8.2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F1192-8483-0333-509C-A78C611E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97674"/>
            <a:ext cx="11702374" cy="4732770"/>
          </a:xfrm>
        </p:spPr>
        <p:txBody>
          <a:bodyPr/>
          <a:lstStyle/>
          <a:p>
            <a:pPr algn="just"/>
            <a:r>
              <a:rPr lang="en-US" dirty="0"/>
              <a:t>“</a:t>
            </a:r>
            <a:r>
              <a:rPr lang="en-US" sz="2400" b="1" dirty="0">
                <a:solidFill>
                  <a:srgbClr val="FF3399"/>
                </a:solidFill>
                <a:highlight>
                  <a:srgbClr val="D4FCEA"/>
                </a:highlight>
              </a:rPr>
              <a:t>Why are decision tree classifiers so popular?”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construction of decision tree classifiers </a:t>
            </a:r>
            <a:r>
              <a:rPr lang="en-US" sz="2400" dirty="0">
                <a:solidFill>
                  <a:srgbClr val="0000FF"/>
                </a:solidFill>
              </a:rPr>
              <a:t>does not require any domain knowledge </a:t>
            </a:r>
            <a:r>
              <a:rPr lang="en-US" sz="2400" dirty="0"/>
              <a:t>or parameter setting, and therefore is appropriate for exploratory knowledge discovery.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Decision trees can </a:t>
            </a:r>
            <a:r>
              <a:rPr lang="en-US" sz="2400" dirty="0">
                <a:solidFill>
                  <a:srgbClr val="0000FF"/>
                </a:solidFill>
              </a:rPr>
              <a:t>handle multidimensional data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Their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representation of acquired knowledge in tree form is intuitive and generally easy to assimilate by humans</a:t>
            </a:r>
            <a:r>
              <a:rPr lang="en-US" sz="2400" dirty="0"/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3399"/>
                </a:solidFill>
              </a:rPr>
              <a:t>The learning and classification steps of decision tree induction are simple and fast</a:t>
            </a:r>
            <a:r>
              <a:rPr lang="en-US" sz="2400" dirty="0"/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 general, </a:t>
            </a:r>
            <a:r>
              <a:rPr lang="en-US" sz="2400" dirty="0">
                <a:highlight>
                  <a:srgbClr val="C0C0C0"/>
                </a:highlight>
              </a:rPr>
              <a:t>decision tree classifiers have good accuracy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However, successful use may depend on the data at hand.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6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9C6F-949F-752F-AEBB-F576C689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86A7-4538-A4F6-81D2-5C1AB3A6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054" y="317019"/>
            <a:ext cx="6570708" cy="390748"/>
          </a:xfrm>
        </p:spPr>
        <p:txBody>
          <a:bodyPr/>
          <a:lstStyle/>
          <a:p>
            <a:r>
              <a:rPr lang="en-IN" dirty="0"/>
              <a:t>8.2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1A848-853C-C50C-FA18-C30AA230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61" y="1281553"/>
            <a:ext cx="11877088" cy="2147447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Decision tree induction algorithms have been used for classification in many application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areas such as medicine, manufacturing and production, financial analysis, astronomy, and molecular biology</a:t>
            </a:r>
            <a:r>
              <a:rPr lang="en-US" sz="2400" dirty="0">
                <a:highlight>
                  <a:srgbClr val="000000"/>
                </a:highlight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Decision trees are the basis of several commercial rule induction systems.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5594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74861-97A4-157C-3E10-6D5F88DC4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23C94-83A8-02F6-DE85-C19EEAFF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790" y="165982"/>
            <a:ext cx="5831406" cy="1953740"/>
          </a:xfrm>
        </p:spPr>
        <p:txBody>
          <a:bodyPr/>
          <a:lstStyle/>
          <a:p>
            <a:r>
              <a:rPr lang="en-IN" dirty="0"/>
              <a:t>8.2.1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C33C5-F35F-4BCB-87C3-A5614F5D2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60" y="1142852"/>
            <a:ext cx="11993821" cy="5189854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During the late 1970s and early 1980s, J. Ross Quinlan, a researcher in machine learning, </a:t>
            </a:r>
            <a:r>
              <a:rPr lang="en-US" sz="2000" dirty="0">
                <a:solidFill>
                  <a:srgbClr val="FF3399"/>
                </a:solidFill>
                <a:highlight>
                  <a:srgbClr val="D4FCEA"/>
                </a:highlight>
              </a:rPr>
              <a:t>developed a decision tree algorithm known as ID3 (Iterative </a:t>
            </a:r>
            <a:r>
              <a:rPr lang="en-US" sz="2000" dirty="0" err="1">
                <a:solidFill>
                  <a:srgbClr val="FF3399"/>
                </a:solidFill>
                <a:highlight>
                  <a:srgbClr val="D4FCEA"/>
                </a:highlight>
              </a:rPr>
              <a:t>Dichotomiser</a:t>
            </a:r>
            <a:r>
              <a:rPr lang="en-US" sz="2000" dirty="0">
                <a:solidFill>
                  <a:srgbClr val="FF3399"/>
                </a:solidFill>
                <a:highlight>
                  <a:srgbClr val="D4FCEA"/>
                </a:highlight>
              </a:rPr>
              <a:t>).</a:t>
            </a:r>
            <a:r>
              <a:rPr lang="en-US" sz="2000" dirty="0">
                <a:highlight>
                  <a:srgbClr val="D4FCEA"/>
                </a:highlight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work expanded on earlier work on concept learning systems, described by E. B. Hunt, J. Marin, and P. T. Stone.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3399"/>
                </a:solidFill>
              </a:rPr>
              <a:t> Quinlan later presented C4.5 (a successor of ID3), which became a benchmark to which newer supervised learning algorithms are often compared.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highlight>
                  <a:srgbClr val="D4FCEA"/>
                </a:highlight>
              </a:rPr>
              <a:t>In 1984, a group of statisticians (L. </a:t>
            </a:r>
            <a:r>
              <a:rPr lang="en-US" sz="2000" dirty="0" err="1">
                <a:solidFill>
                  <a:srgbClr val="7030A0"/>
                </a:solidFill>
                <a:highlight>
                  <a:srgbClr val="D4FCEA"/>
                </a:highlight>
              </a:rPr>
              <a:t>Breiman</a:t>
            </a:r>
            <a:r>
              <a:rPr lang="en-US" sz="2000" dirty="0">
                <a:solidFill>
                  <a:srgbClr val="7030A0"/>
                </a:solidFill>
                <a:highlight>
                  <a:srgbClr val="D4FCEA"/>
                </a:highlight>
              </a:rPr>
              <a:t>, J. Friedman, R. </a:t>
            </a:r>
            <a:r>
              <a:rPr lang="en-US" sz="2000" dirty="0" err="1">
                <a:solidFill>
                  <a:srgbClr val="7030A0"/>
                </a:solidFill>
                <a:highlight>
                  <a:srgbClr val="D4FCEA"/>
                </a:highlight>
              </a:rPr>
              <a:t>Olshen</a:t>
            </a:r>
            <a:r>
              <a:rPr lang="en-US" sz="2000" dirty="0">
                <a:solidFill>
                  <a:srgbClr val="7030A0"/>
                </a:solidFill>
                <a:highlight>
                  <a:srgbClr val="D4FCEA"/>
                </a:highlight>
              </a:rPr>
              <a:t>, and C. Stone) published the book Classification and Regression Trees (CART), which described the generation of binary decision trees</a:t>
            </a:r>
            <a:r>
              <a:rPr lang="en-US" sz="2000" dirty="0">
                <a:solidFill>
                  <a:srgbClr val="7030A0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ID3 and CART were invented independently of one another at around the same time, yet follow a similar approach for learning decision trees from training tuples.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These two cornerstone algorithms spawned a flurry of work on decision tree induction.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74226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CDD-681C-783D-C80E-013815C5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CBAE-04EF-99DD-D7D8-4E8076B1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790" y="165982"/>
            <a:ext cx="5831406" cy="1953740"/>
          </a:xfrm>
        </p:spPr>
        <p:txBody>
          <a:bodyPr/>
          <a:lstStyle/>
          <a:p>
            <a:r>
              <a:rPr lang="en-IN" dirty="0"/>
              <a:t>8.2.1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64885-AD78-2414-DFD2-B47B0F57F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15" y="1304438"/>
            <a:ext cx="11867361" cy="4363439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strategy is as follows.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4FCEA"/>
                </a:highlight>
              </a:rPr>
              <a:t>The algorithm is called with three parameters: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3399"/>
                </a:solidFill>
              </a:rPr>
              <a:t>D, attribute list, and Attribute selection method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We refer to </a:t>
            </a:r>
            <a:r>
              <a:rPr lang="en-US" sz="2400" dirty="0">
                <a:solidFill>
                  <a:srgbClr val="0000FF"/>
                </a:solidFill>
              </a:rPr>
              <a:t>D as a data partition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Initially, it is the complete set of training tuples and their associated class labels.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parameter </a:t>
            </a:r>
            <a:r>
              <a:rPr lang="en-US" sz="2400" dirty="0">
                <a:solidFill>
                  <a:srgbClr val="0000FF"/>
                </a:solidFill>
              </a:rPr>
              <a:t>attribute list </a:t>
            </a:r>
            <a:r>
              <a:rPr lang="en-US" sz="2400" dirty="0"/>
              <a:t>is a list of attributes describing the tuples.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Attribute selection method specifies a heuristic procedure for selecting the attribute that “best” discriminates the given tuples according to class</a:t>
            </a:r>
            <a:r>
              <a:rPr lang="en-US" sz="2400" dirty="0"/>
              <a:t>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5569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8ED2-74F4-0F20-D11A-660DDE579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658" y="217006"/>
            <a:ext cx="5989907" cy="524865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algorithms for solving Classification Problems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74960-AD21-9731-68B6-28BB27A1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03" y="1489263"/>
            <a:ext cx="10770994" cy="4431983"/>
          </a:xfrm>
        </p:spPr>
        <p:txBody>
          <a:bodyPr/>
          <a:lstStyle/>
          <a:p>
            <a:pPr fontAlgn="base"/>
            <a:r>
              <a:rPr lang="en-US" sz="3600" dirty="0"/>
              <a:t>Logistic regression</a:t>
            </a:r>
          </a:p>
          <a:p>
            <a:pPr fontAlgn="base"/>
            <a:r>
              <a:rPr lang="en-US" sz="3600" dirty="0"/>
              <a:t>Decision trees</a:t>
            </a:r>
          </a:p>
          <a:p>
            <a:pPr fontAlgn="base"/>
            <a:r>
              <a:rPr lang="en-US" sz="3600" dirty="0"/>
              <a:t>Random forest</a:t>
            </a:r>
          </a:p>
          <a:p>
            <a:pPr fontAlgn="base"/>
            <a:r>
              <a:rPr lang="en-US" sz="3600" dirty="0" err="1"/>
              <a:t>XGBoost</a:t>
            </a:r>
            <a:endParaRPr lang="en-US" sz="3600" dirty="0"/>
          </a:p>
          <a:p>
            <a:pPr fontAlgn="base"/>
            <a:r>
              <a:rPr lang="en-US" sz="3600" dirty="0"/>
              <a:t>Light GBM</a:t>
            </a:r>
          </a:p>
          <a:p>
            <a:pPr fontAlgn="base"/>
            <a:r>
              <a:rPr lang="en-US" sz="3600" dirty="0"/>
              <a:t>Voting classifiers</a:t>
            </a:r>
          </a:p>
          <a:p>
            <a:pPr fontAlgn="base"/>
            <a:r>
              <a:rPr lang="en-US" sz="3600" dirty="0"/>
              <a:t>Artificial neural networks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294773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D84A1-6E47-0C6B-DA9F-9CA9B7CCF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D339-0BA7-436F-C126-DDF72834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790" y="165982"/>
            <a:ext cx="5831406" cy="1953740"/>
          </a:xfrm>
        </p:spPr>
        <p:txBody>
          <a:bodyPr/>
          <a:lstStyle/>
          <a:p>
            <a:r>
              <a:rPr lang="en-IN" dirty="0"/>
              <a:t>8.2.1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251F-267B-44F1-4610-347B0EF50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678" y="1247280"/>
            <a:ext cx="10770994" cy="4548105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This procedure employs an </a:t>
            </a:r>
            <a:r>
              <a:rPr lang="en-US" sz="2400" dirty="0">
                <a:solidFill>
                  <a:srgbClr val="FF3399"/>
                </a:solidFill>
              </a:rPr>
              <a:t>attribute selection measure such as </a:t>
            </a:r>
            <a:r>
              <a:rPr lang="en-US" sz="2800" b="1" dirty="0">
                <a:solidFill>
                  <a:srgbClr val="FF0000"/>
                </a:solidFill>
              </a:rPr>
              <a:t>information</a:t>
            </a:r>
            <a:r>
              <a:rPr lang="en-US" sz="2400" dirty="0">
                <a:solidFill>
                  <a:srgbClr val="FF3399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gain or the Gini index.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Whether the tree is strictly binary is generally driven by the attribute selection measure.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Some </a:t>
            </a:r>
            <a:r>
              <a:rPr lang="en-US" sz="2400" dirty="0">
                <a:solidFill>
                  <a:srgbClr val="0000FF"/>
                </a:solidFill>
              </a:rPr>
              <a:t>attribute selection measures, such as the </a:t>
            </a:r>
            <a:r>
              <a:rPr lang="en-US" sz="2400" dirty="0">
                <a:solidFill>
                  <a:srgbClr val="FF3399"/>
                </a:solidFill>
              </a:rPr>
              <a:t>Gini index</a:t>
            </a:r>
            <a:r>
              <a:rPr lang="en-US" sz="2400" dirty="0">
                <a:solidFill>
                  <a:srgbClr val="0000FF"/>
                </a:solidFill>
              </a:rPr>
              <a:t>, enforce the resulting tree to be binary.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Others, like </a:t>
            </a:r>
            <a:r>
              <a:rPr lang="en-US" sz="2400" dirty="0">
                <a:solidFill>
                  <a:srgbClr val="FF3399"/>
                </a:solidFill>
              </a:rPr>
              <a:t>information gain</a:t>
            </a:r>
            <a:r>
              <a:rPr lang="en-US" sz="2400" dirty="0">
                <a:solidFill>
                  <a:srgbClr val="0000FF"/>
                </a:solidFill>
              </a:rPr>
              <a:t>, do not, therein allowing multiway splits (i.e., two or more branches to be grown from a node</a:t>
            </a:r>
            <a:r>
              <a:rPr lang="en-US" sz="2400" dirty="0"/>
              <a:t>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8171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89663-2126-386A-ACEB-C6EB1EFD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0054-26E0-2A03-0804-E68408F1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790" y="165982"/>
            <a:ext cx="5831406" cy="1953740"/>
          </a:xfrm>
        </p:spPr>
        <p:txBody>
          <a:bodyPr/>
          <a:lstStyle/>
          <a:p>
            <a:r>
              <a:rPr lang="en-IN" dirty="0"/>
              <a:t>8.2.1 Decision Tree Induction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D635E-8C25-F3EB-382B-08C51718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7" y="1378721"/>
            <a:ext cx="10796081" cy="41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57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65C23-2BAF-1A88-8CDA-CDB507A70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B665-7A09-DC9F-2C1F-25CCA2C5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573" y="165982"/>
            <a:ext cx="5831406" cy="1953740"/>
          </a:xfrm>
        </p:spPr>
        <p:txBody>
          <a:bodyPr/>
          <a:lstStyle/>
          <a:p>
            <a:r>
              <a:rPr lang="en-IN" dirty="0"/>
              <a:t>8.2.1 Decision Tree Induction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5A07B-AED6-F996-CD25-85373755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064"/>
            <a:ext cx="10019489" cy="5126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D85B3-D267-9EB7-8A31-8BAD45D2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219" y="0"/>
            <a:ext cx="4701781" cy="2831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EF0EFD-A939-74A9-60D1-2218CAC5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078" y="8164"/>
            <a:ext cx="6219785" cy="16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34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B2BAA-96AC-D7E9-02C6-9C6ADB18B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0365-F0D6-3C90-D2A8-F301D1F8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590" y="311897"/>
            <a:ext cx="6415275" cy="1953740"/>
          </a:xfrm>
        </p:spPr>
        <p:txBody>
          <a:bodyPr/>
          <a:lstStyle/>
          <a:p>
            <a:r>
              <a:rPr lang="en-IN" dirty="0"/>
              <a:t>8.2.1 Decision Tree Induction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30A24-EE83-E50A-1AB8-1A2A1C27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7" y="60435"/>
            <a:ext cx="8925110" cy="491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3B09A-FF88-3DF4-3034-BB2ADF36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427" y="4981008"/>
            <a:ext cx="8647030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23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BFD89-00DE-B049-7738-AB699983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1BE4-5098-FD8A-8C49-528C0399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590" y="311897"/>
            <a:ext cx="6415275" cy="1953740"/>
          </a:xfrm>
        </p:spPr>
        <p:txBody>
          <a:bodyPr/>
          <a:lstStyle/>
          <a:p>
            <a:r>
              <a:rPr lang="en-IN" dirty="0"/>
              <a:t>8.2.1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9F6A6-EF2B-6F27-3FDA-0ED5102A3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374" y="1288767"/>
            <a:ext cx="10770994" cy="1327928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are three possible scenarios, as illustrated in Figure 8.4.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Let A be the splitting attribute.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 has v distinct values, {a1, a2,..., av }, based on the training data.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0B957-0F18-130D-CB89-A6355448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52402"/>
            <a:ext cx="7374194" cy="1953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7C2C4-D5DF-FF79-E764-7CECA95FB625}"/>
              </a:ext>
            </a:extLst>
          </p:cNvPr>
          <p:cNvSpPr txBox="1"/>
          <p:nvPr/>
        </p:nvSpPr>
        <p:spPr>
          <a:xfrm>
            <a:off x="124065" y="2711713"/>
            <a:ext cx="4447935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A is discrete-valued</a:t>
            </a:r>
            <a:r>
              <a:rPr lang="en-US" dirty="0"/>
              <a:t>: In this case, the outcomes of the test at node N correspond </a:t>
            </a:r>
            <a:r>
              <a:rPr lang="en-US" dirty="0">
                <a:highlight>
                  <a:srgbClr val="D4FCEA"/>
                </a:highlight>
              </a:rPr>
              <a:t>directly to the known values of A.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rgbClr val="FF3399"/>
                </a:solidFill>
              </a:rPr>
              <a:t>A branch is created for each known value, </a:t>
            </a:r>
            <a:r>
              <a:rPr lang="en-US" dirty="0" err="1">
                <a:solidFill>
                  <a:srgbClr val="FF3399"/>
                </a:solidFill>
              </a:rPr>
              <a:t>aj</a:t>
            </a:r>
            <a:r>
              <a:rPr lang="en-US" dirty="0">
                <a:solidFill>
                  <a:srgbClr val="FF3399"/>
                </a:solidFill>
              </a:rPr>
              <a:t> , of A and labeled with that value (Figure 8.4a). Partition </a:t>
            </a:r>
            <a:r>
              <a:rPr lang="en-US" dirty="0" err="1">
                <a:solidFill>
                  <a:srgbClr val="FF3399"/>
                </a:solidFill>
              </a:rPr>
              <a:t>Dj</a:t>
            </a:r>
            <a:r>
              <a:rPr lang="en-US" dirty="0">
                <a:solidFill>
                  <a:srgbClr val="FF3399"/>
                </a:solidFill>
              </a:rPr>
              <a:t> is the subset of class-labeled tuples in D having value </a:t>
            </a:r>
            <a:r>
              <a:rPr lang="en-US" dirty="0" err="1">
                <a:solidFill>
                  <a:srgbClr val="FF3399"/>
                </a:solidFill>
              </a:rPr>
              <a:t>aj</a:t>
            </a:r>
            <a:r>
              <a:rPr lang="en-US" dirty="0">
                <a:solidFill>
                  <a:srgbClr val="FF3399"/>
                </a:solidFill>
              </a:rPr>
              <a:t> of A. </a:t>
            </a:r>
            <a:endParaRPr lang="en-IN" dirty="0">
              <a:solidFill>
                <a:srgbClr val="FF33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C4E02-E5F1-990D-B88A-BAF76013122E}"/>
              </a:ext>
            </a:extLst>
          </p:cNvPr>
          <p:cNvSpPr txBox="1"/>
          <p:nvPr/>
        </p:nvSpPr>
        <p:spPr>
          <a:xfrm>
            <a:off x="5211097" y="48960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need not be considered in any future partitioning of the tuples. Therefore, it is removed from attribute list (steps 8 and 9)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909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02B13-AF12-B8CD-691E-9D4B04A3E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62E2C-9990-DD23-8235-31506720E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AFD67-B323-FA7A-A3A0-0F6316ED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83" y="1361434"/>
            <a:ext cx="9422595" cy="49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98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EA5-9F87-9494-D725-F0A4B9C9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204" y="493052"/>
            <a:ext cx="6435305" cy="498986"/>
          </a:xfrm>
        </p:spPr>
        <p:txBody>
          <a:bodyPr/>
          <a:lstStyle/>
          <a:p>
            <a:r>
              <a:rPr lang="en-IN" dirty="0"/>
              <a:t>ATTRIBUTE SELECTION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67B6B-B73C-A40B-584D-4028D275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9" y="1963446"/>
            <a:ext cx="5972641" cy="3717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32134-2013-6490-B719-84E7C096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73" y="1405009"/>
            <a:ext cx="5918222" cy="2250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05A49E-5B3F-F8D5-8788-33DD5140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204" y="3715986"/>
            <a:ext cx="5598544" cy="27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15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BA1A2-8544-E862-1BDA-29348712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1A7C-4ABA-CD35-8960-AD31547B9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7A10C-95ED-7ABA-B6D2-15AC3C91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13" y="1385746"/>
            <a:ext cx="10856384" cy="49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11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B844D-066B-2DD1-EF7D-13647D75C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2371-93D5-36AE-A1E0-450EE503F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1A588-AF9D-7BA5-E595-BD164D09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92" y="1205282"/>
            <a:ext cx="11403971" cy="49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33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2BB9E-16E4-911F-455A-17CCA6653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D2ECE-9203-BB73-0CA4-8754F6DD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831"/>
          <a:stretch>
            <a:fillRect/>
          </a:stretch>
        </p:blipFill>
        <p:spPr>
          <a:xfrm>
            <a:off x="-3301" y="1373870"/>
            <a:ext cx="12195301" cy="3994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BA92D2-DBEE-5C41-4AC7-92399FB162B8}"/>
              </a:ext>
            </a:extLst>
          </p:cNvPr>
          <p:cNvSpPr txBox="1"/>
          <p:nvPr/>
        </p:nvSpPr>
        <p:spPr>
          <a:xfrm>
            <a:off x="1940943" y="4157932"/>
            <a:ext cx="8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5 youth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7274D0-4594-3AAC-CCB0-16C39D76E885}"/>
                  </a:ext>
                </a:extLst>
              </p14:cNvPr>
              <p14:cNvContentPartPr/>
              <p14:nvPr/>
            </p14:nvContentPartPr>
            <p14:xfrm>
              <a:off x="3303917" y="4107430"/>
              <a:ext cx="709200" cy="347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7274D0-4594-3AAC-CCB0-16C39D76E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917" y="4098790"/>
                <a:ext cx="726840" cy="3646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FD2D3C0-EA11-87C2-BBFB-34A09070FF30}"/>
              </a:ext>
            </a:extLst>
          </p:cNvPr>
          <p:cNvSpPr txBox="1"/>
          <p:nvPr/>
        </p:nvSpPr>
        <p:spPr>
          <a:xfrm>
            <a:off x="3658517" y="3739354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Yes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20A10E9-511A-E630-B696-22D6486C3057}"/>
                  </a:ext>
                </a:extLst>
              </p14:cNvPr>
              <p14:cNvContentPartPr/>
              <p14:nvPr/>
            </p14:nvContentPartPr>
            <p14:xfrm>
              <a:off x="4629509" y="4107430"/>
              <a:ext cx="709200" cy="347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20A10E9-511A-E630-B696-22D6486C30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0509" y="4098790"/>
                <a:ext cx="726840" cy="364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9318CEA-98D5-D23A-0D9C-B34291B81124}"/>
              </a:ext>
            </a:extLst>
          </p:cNvPr>
          <p:cNvSpPr txBox="1"/>
          <p:nvPr/>
        </p:nvSpPr>
        <p:spPr>
          <a:xfrm>
            <a:off x="4853191" y="3701867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2CE942-386E-563A-965E-C4A30122AFDB}"/>
              </a:ext>
            </a:extLst>
          </p:cNvPr>
          <p:cNvSpPr txBox="1"/>
          <p:nvPr/>
        </p:nvSpPr>
        <p:spPr>
          <a:xfrm>
            <a:off x="5715356" y="4086394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4 Middle 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A55FE-CB50-F532-6E16-B044295FA664}"/>
              </a:ext>
            </a:extLst>
          </p:cNvPr>
          <p:cNvSpPr txBox="1"/>
          <p:nvPr/>
        </p:nvSpPr>
        <p:spPr>
          <a:xfrm>
            <a:off x="7286677" y="40962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5 senior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704F21-01D8-985F-8561-ED042710E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268" y="5484130"/>
            <a:ext cx="8507463" cy="6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0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20A3-857C-2DD9-6833-D07C80B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039" y="247032"/>
            <a:ext cx="5826267" cy="214314"/>
          </a:xfrm>
        </p:spPr>
        <p:txBody>
          <a:bodyPr/>
          <a:lstStyle/>
          <a:p>
            <a:r>
              <a:rPr lang="en-IN" dirty="0"/>
              <a:t>Classification Problems &amp; Models Examples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6BB10-59FC-91DA-A2C5-82F18064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03" y="1489263"/>
            <a:ext cx="10770994" cy="4308872"/>
          </a:xfrm>
        </p:spPr>
        <p:txBody>
          <a:bodyPr/>
          <a:lstStyle/>
          <a:p>
            <a:r>
              <a:rPr lang="en-US" sz="2800" b="1" dirty="0"/>
              <a:t>✅ Customer Behavior Prediction</a:t>
            </a:r>
          </a:p>
          <a:p>
            <a:r>
              <a:rPr lang="en-US" sz="2800" dirty="0"/>
              <a:t>Classify customers based on:</a:t>
            </a:r>
          </a:p>
          <a:p>
            <a:pPr lvl="1"/>
            <a:r>
              <a:rPr lang="en-US" sz="2800" dirty="0"/>
              <a:t>Buying patterns</a:t>
            </a:r>
          </a:p>
          <a:p>
            <a:pPr lvl="1"/>
            <a:r>
              <a:rPr lang="en-US" sz="2800" dirty="0"/>
              <a:t>Web browsing behavior</a:t>
            </a:r>
          </a:p>
          <a:p>
            <a:r>
              <a:rPr lang="en-US" sz="2800" dirty="0"/>
              <a:t>Example use case:</a:t>
            </a:r>
          </a:p>
          <a:p>
            <a:pPr lvl="1"/>
            <a:r>
              <a:rPr lang="en-US" sz="2800" dirty="0"/>
              <a:t>Predict if a customer is likely to make more purchases</a:t>
            </a:r>
          </a:p>
          <a:p>
            <a:r>
              <a:rPr lang="en-US" sz="2800" dirty="0"/>
              <a:t>Action based on prediction:</a:t>
            </a:r>
          </a:p>
          <a:p>
            <a:pPr lvl="1"/>
            <a:r>
              <a:rPr lang="en-US" sz="2800" dirty="0"/>
              <a:t>Send promotional offers or discounts</a:t>
            </a:r>
          </a:p>
          <a:p>
            <a:pPr lvl="1"/>
            <a:r>
              <a:rPr lang="en-US" sz="2800" dirty="0"/>
              <a:t>If predicted to stop purchasing, mark for re-engagement campaigns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2116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F0F9F-EB27-000F-D030-DA01B944E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96C99-FCA0-B378-29AF-07554EF1D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A0A18-E7B1-322E-ACF0-45B4FF2A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1" y="1393546"/>
            <a:ext cx="11001866" cy="47006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A94E0C-6A1F-8CB7-FD74-F04BEF19858C}"/>
                  </a:ext>
                </a:extLst>
              </p14:cNvPr>
              <p14:cNvContentPartPr/>
              <p14:nvPr/>
            </p14:nvContentPartPr>
            <p14:xfrm>
              <a:off x="1785437" y="2880910"/>
              <a:ext cx="788508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A94E0C-6A1F-8CB7-FD74-F04BEF1985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1437" y="2664910"/>
                <a:ext cx="799272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544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92A69C-9A8D-1E83-0D1D-B0877912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99" y="1489263"/>
            <a:ext cx="7906853" cy="45726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C3B44-34A1-3ABE-ABAC-1F8239D65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175" y="1232856"/>
            <a:ext cx="10770994" cy="279179"/>
          </a:xfrm>
        </p:spPr>
        <p:txBody>
          <a:bodyPr/>
          <a:lstStyle/>
          <a:p>
            <a:r>
              <a:rPr lang="en-IN" dirty="0"/>
              <a:t>Age has the highest information gain among the attribute and its is selected as the splitting attributes.</a:t>
            </a:r>
          </a:p>
        </p:txBody>
      </p:sp>
    </p:spTree>
    <p:extLst>
      <p:ext uri="{BB962C8B-B14F-4D97-AF65-F5344CB8AC3E}">
        <p14:creationId xmlns:p14="http://schemas.microsoft.com/office/powerpoint/2010/main" val="2510931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4343-00F9-BA11-1487-49350A6C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053D-F89C-4464-A4F3-323B38AF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590" y="311897"/>
            <a:ext cx="5146913" cy="1953740"/>
          </a:xfrm>
        </p:spPr>
        <p:txBody>
          <a:bodyPr/>
          <a:lstStyle/>
          <a:p>
            <a:r>
              <a:rPr lang="en-IN" dirty="0"/>
              <a:t>8.2.1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755BA-7215-AE4A-E748-AF3013541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93" y="1288767"/>
            <a:ext cx="11868656" cy="6394764"/>
          </a:xfrm>
        </p:spPr>
        <p:txBody>
          <a:bodyPr/>
          <a:lstStyle/>
          <a:p>
            <a:r>
              <a:rPr lang="en-IN" sz="2400" b="1" dirty="0">
                <a:solidFill>
                  <a:srgbClr val="FF3399"/>
                </a:solidFill>
              </a:rPr>
              <a:t>2.Gain Ratio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This value represents the </a:t>
            </a:r>
            <a:r>
              <a:rPr lang="en-US" sz="2400" dirty="0">
                <a:solidFill>
                  <a:srgbClr val="0000FF"/>
                </a:solidFill>
              </a:rPr>
              <a:t>potential information generated by splitting the training data set, D, into v partitions, corresponding to the v outcomes of a test on attribute A.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Note that, for each outcome, it considers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number of tuples having that outcome with respect to the total number of tuples in 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gain ratio is defined as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attribute with 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maximum gain ratio is selected as the splitting attribute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Note, however, that as the </a:t>
            </a:r>
            <a:r>
              <a:rPr lang="en-US" sz="2400" dirty="0">
                <a:solidFill>
                  <a:srgbClr val="0000FF"/>
                </a:solidFill>
              </a:rPr>
              <a:t>split information approaches 0, the ratio becomes unstable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C7D5D-9113-AFF5-F50A-93654ACE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919" y="3808692"/>
            <a:ext cx="3584844" cy="8789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F36489-AFF6-9ABC-0CCD-3D3E1D30F4D3}"/>
                  </a:ext>
                </a:extLst>
              </p14:cNvPr>
              <p14:cNvContentPartPr/>
              <p14:nvPr/>
            </p14:nvContentPartPr>
            <p14:xfrm>
              <a:off x="5872877" y="4345322"/>
              <a:ext cx="2237040" cy="19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F36489-AFF6-9ABC-0CCD-3D3E1D30F4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9237" y="4237322"/>
                <a:ext cx="2344680" cy="4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005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62D81-53CC-6F45-093D-7DF0F5C8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E222-E9B4-5F65-4C44-EA2CE5A7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160" y="272986"/>
            <a:ext cx="5656308" cy="1953740"/>
          </a:xfrm>
        </p:spPr>
        <p:txBody>
          <a:bodyPr/>
          <a:lstStyle/>
          <a:p>
            <a:r>
              <a:rPr lang="en-IN" dirty="0"/>
              <a:t>8.2.1 Decision Tree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A825C-4262-2109-44A9-2268CA32A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97" y="1249856"/>
            <a:ext cx="10770994" cy="21474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FF"/>
                </a:solidFill>
              </a:rPr>
              <a:t>Example 8.2 Computation of gain ratio for the attribute income.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A test on income splits the data of Table 8.1 into three partitions, namely </a:t>
            </a:r>
            <a:r>
              <a:rPr lang="en-US" sz="2400" dirty="0">
                <a:solidFill>
                  <a:srgbClr val="FF3399"/>
                </a:solidFill>
              </a:rPr>
              <a:t>low, medium, and high, containing four, six, and four tuples, respectively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To compute the gain ratio of income, we first use Eq. (8.5) to obtain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77B0D-6DA0-23BE-8CF9-D68E4EFE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94" y="3460698"/>
            <a:ext cx="8082783" cy="1672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0FEF3-FCDE-9CA6-41C8-BF7D9AD363F7}"/>
              </a:ext>
            </a:extLst>
          </p:cNvPr>
          <p:cNvSpPr txBox="1"/>
          <p:nvPr/>
        </p:nvSpPr>
        <p:spPr>
          <a:xfrm>
            <a:off x="3165894" y="5264590"/>
            <a:ext cx="3237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income ( Low) attribute 4/14</a:t>
            </a:r>
          </a:p>
          <a:p>
            <a:r>
              <a:rPr lang="en-IN" dirty="0"/>
              <a:t>For medium 6/14</a:t>
            </a:r>
          </a:p>
          <a:p>
            <a:r>
              <a:rPr lang="en-IN" dirty="0"/>
              <a:t>For high 4/14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C62A09-EA9F-104F-0871-CD4C747187F3}"/>
                  </a:ext>
                </a:extLst>
              </p14:cNvPr>
              <p14:cNvContentPartPr/>
              <p14:nvPr/>
            </p14:nvContentPartPr>
            <p14:xfrm>
              <a:off x="5046317" y="4649590"/>
              <a:ext cx="120960" cy="39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C62A09-EA9F-104F-0871-CD4C747187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7677" y="4640590"/>
                <a:ext cx="13860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18522B-6C23-5C28-88F2-C0B5FF4877AB}"/>
                  </a:ext>
                </a:extLst>
              </p14:cNvPr>
              <p14:cNvContentPartPr/>
              <p14:nvPr/>
            </p14:nvContentPartPr>
            <p14:xfrm>
              <a:off x="4856597" y="5003830"/>
              <a:ext cx="456840" cy="23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18522B-6C23-5C28-88F2-C0B5FF4877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7957" y="4994830"/>
                <a:ext cx="474480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661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E086-F076-EE9C-C1DB-F2158F55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128DF-4E21-11CE-71C4-093CEA3D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4F821-3D11-76B1-D891-84A435A36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2" y="1489263"/>
            <a:ext cx="10896514" cy="44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92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34ED-F7F4-9638-F114-7431B966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2DF46-A4EC-B36A-59B0-FECF90B68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F9814-8FC7-6105-7AC2-1A55E93D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3" y="1264976"/>
            <a:ext cx="10693618" cy="5031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B99C59-9297-930D-9086-0962117AB604}"/>
                  </a:ext>
                </a:extLst>
              </p14:cNvPr>
              <p14:cNvContentPartPr/>
              <p14:nvPr/>
            </p14:nvContentPartPr>
            <p14:xfrm>
              <a:off x="4157837" y="2156169"/>
              <a:ext cx="1820880" cy="1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B99C59-9297-930D-9086-0962117AB6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3837" y="2048529"/>
                <a:ext cx="192852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229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8BFD8-DCD6-072E-28DF-436670A32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1F38D2-F7BC-D4F2-2C3A-020F512A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0" y="1393070"/>
            <a:ext cx="8823414" cy="2841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58A1D-47A2-5B0F-7293-E224A217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9" r="12578"/>
          <a:stretch>
            <a:fillRect/>
          </a:stretch>
        </p:blipFill>
        <p:spPr>
          <a:xfrm>
            <a:off x="3547908" y="2284922"/>
            <a:ext cx="8192643" cy="39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3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988B-4424-6FD0-D352-A865B9ED6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458" y="389535"/>
            <a:ext cx="5989907" cy="45719"/>
          </a:xfrm>
        </p:spPr>
        <p:txBody>
          <a:bodyPr/>
          <a:lstStyle/>
          <a:p>
            <a:r>
              <a:rPr lang="en-IN" b="1" dirty="0"/>
              <a:t>Document Classification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060D-D36C-D7F0-4457-D64CEC2B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b="1" dirty="0"/>
              <a:t>Multinomial classification</a:t>
            </a:r>
            <a:r>
              <a:rPr lang="en-IN" sz="2400" dirty="0"/>
              <a:t> used to categorize documents into different labels</a:t>
            </a:r>
          </a:p>
          <a:p>
            <a:r>
              <a:rPr lang="en-IN" sz="2400" dirty="0"/>
              <a:t>Algorithms commonly used:</a:t>
            </a:r>
          </a:p>
          <a:p>
            <a:pPr lvl="1"/>
            <a:r>
              <a:rPr lang="en-IN" sz="2400" dirty="0"/>
              <a:t>Naive Bayes</a:t>
            </a:r>
          </a:p>
          <a:p>
            <a:pPr lvl="1"/>
            <a:r>
              <a:rPr lang="en-IN" sz="2400" dirty="0"/>
              <a:t>Support Vector Machines (SVM)</a:t>
            </a:r>
          </a:p>
          <a:p>
            <a:pPr lvl="1"/>
            <a:r>
              <a:rPr lang="en-IN" sz="2400" dirty="0"/>
              <a:t>Neural Networks</a:t>
            </a:r>
          </a:p>
          <a:p>
            <a:r>
              <a:rPr lang="en-IN" sz="2400" dirty="0"/>
              <a:t>Advanced models:</a:t>
            </a:r>
          </a:p>
          <a:p>
            <a:pPr lvl="1"/>
            <a:r>
              <a:rPr lang="en-IN" sz="2400" dirty="0"/>
              <a:t>Deep Boltzmann Machines (DBMs)</a:t>
            </a:r>
          </a:p>
          <a:p>
            <a:pPr lvl="1"/>
            <a:r>
              <a:rPr lang="en-IN" sz="2400" dirty="0"/>
              <a:t>Deep Belief Networks (DBNs)</a:t>
            </a:r>
          </a:p>
          <a:p>
            <a:pPr lvl="1"/>
            <a:r>
              <a:rPr lang="en-IN" sz="2400" dirty="0"/>
              <a:t>Stacked Autoencoders (SAEs)</a:t>
            </a:r>
          </a:p>
          <a:p>
            <a:r>
              <a:rPr lang="en-IN" sz="2400" dirty="0"/>
              <a:t>Applications:</a:t>
            </a:r>
          </a:p>
          <a:p>
            <a:pPr lvl="1"/>
            <a:r>
              <a:rPr lang="en-IN" sz="2400" dirty="0"/>
              <a:t>Email sorting, topic detection, automated document tagging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94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0CAF-7821-0357-B363-387A1766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285" y="311897"/>
            <a:ext cx="4286394" cy="421348"/>
          </a:xfrm>
        </p:spPr>
        <p:txBody>
          <a:bodyPr/>
          <a:lstStyle/>
          <a:p>
            <a:r>
              <a:rPr lang="en-IN" b="1" dirty="0"/>
              <a:t>Spam Filtering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EE1EA-55B9-C250-1E73-E9D3809CB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03" y="1489263"/>
            <a:ext cx="10770994" cy="4739759"/>
          </a:xfrm>
        </p:spPr>
        <p:txBody>
          <a:bodyPr/>
          <a:lstStyle/>
          <a:p>
            <a:r>
              <a:rPr lang="en-IN" sz="2800" dirty="0"/>
              <a:t>Trains a model to classify emails as </a:t>
            </a:r>
            <a:r>
              <a:rPr lang="en-IN" sz="2800" b="1" dirty="0"/>
              <a:t>spam or not spam</a:t>
            </a:r>
            <a:endParaRPr lang="en-IN" sz="2800" dirty="0"/>
          </a:p>
          <a:p>
            <a:r>
              <a:rPr lang="en-IN" sz="2800" dirty="0"/>
              <a:t>Learns from characteristics of spam messages (keywords, patterns)</a:t>
            </a:r>
          </a:p>
          <a:p>
            <a:r>
              <a:rPr lang="en-IN" sz="2800" dirty="0"/>
              <a:t>Model maps email text → spam or non-spam label</a:t>
            </a:r>
          </a:p>
          <a:p>
            <a:r>
              <a:rPr lang="en-IN" sz="2800" dirty="0"/>
              <a:t>Common algorithms:</a:t>
            </a:r>
          </a:p>
          <a:p>
            <a:pPr lvl="1"/>
            <a:r>
              <a:rPr lang="en-IN" sz="2800" dirty="0"/>
              <a:t>Naive Bayes</a:t>
            </a:r>
          </a:p>
          <a:p>
            <a:pPr lvl="1"/>
            <a:r>
              <a:rPr lang="en-IN" sz="2800" dirty="0"/>
              <a:t>SVM</a:t>
            </a:r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Use case:</a:t>
            </a:r>
          </a:p>
          <a:p>
            <a:pPr lvl="1"/>
            <a:r>
              <a:rPr lang="en-IN" sz="2800" dirty="0"/>
              <a:t>Automatically filter incoming emails to inbox or spam folder</a:t>
            </a:r>
          </a:p>
          <a:p>
            <a:endParaRPr lang="en-IN" sz="2800" dirty="0"/>
          </a:p>
        </p:txBody>
      </p:sp>
      <p:pic>
        <p:nvPicPr>
          <p:cNvPr id="2050" name="Picture 2" descr="Spam email classification using machine learning algorithms">
            <a:extLst>
              <a:ext uri="{FF2B5EF4-FFF2-40B4-BE49-F238E27FC236}">
                <a16:creationId xmlns:a16="http://schemas.microsoft.com/office/drawing/2014/main" id="{F207BC3B-28BF-3E04-F4B5-291C258F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962" y="2820838"/>
            <a:ext cx="4984316" cy="230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64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A949-F95D-73F7-E1DC-BEBBABA1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1801" y="320524"/>
            <a:ext cx="5748629" cy="576624"/>
          </a:xfrm>
        </p:spPr>
        <p:txBody>
          <a:bodyPr/>
          <a:lstStyle/>
          <a:p>
            <a:r>
              <a:rPr lang="en-US" b="1" dirty="0"/>
              <a:t>🖼️ Image Classification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F4443-DAB4-A19F-841B-D79827DDC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253330"/>
            <a:ext cx="11024616" cy="5604669"/>
          </a:xfrm>
        </p:spPr>
        <p:txBody>
          <a:bodyPr>
            <a:normAutofit/>
          </a:bodyPr>
          <a:lstStyle/>
          <a:p>
            <a:r>
              <a:rPr lang="en-US" sz="2400" dirty="0"/>
              <a:t>Goal: Identify the </a:t>
            </a:r>
            <a:r>
              <a:rPr lang="en-US" sz="2400" b="1" dirty="0"/>
              <a:t>object or scene</a:t>
            </a:r>
            <a:r>
              <a:rPr lang="en-US" sz="2400" dirty="0"/>
              <a:t> in a digital image (e.g., cat, car, human)</a:t>
            </a:r>
          </a:p>
          <a:p>
            <a:r>
              <a:rPr lang="en-US" sz="2400" dirty="0"/>
              <a:t>Images are treated as </a:t>
            </a:r>
            <a:r>
              <a:rPr lang="en-US" sz="2400" b="1" dirty="0"/>
              <a:t>high-dimensional vectors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b="1" dirty="0"/>
              <a:t>multinomial classification model</a:t>
            </a:r>
            <a:r>
              <a:rPr lang="en-US" sz="2400" dirty="0"/>
              <a:t> maps these vectors to specific categories</a:t>
            </a:r>
          </a:p>
          <a:p>
            <a:r>
              <a:rPr lang="en-US" sz="2400" dirty="0"/>
              <a:t>Example:</a:t>
            </a:r>
          </a:p>
          <a:p>
            <a:pPr lvl="1"/>
            <a:r>
              <a:rPr lang="en-US" sz="2400" dirty="0"/>
              <a:t>Classifying dog and cat images in </a:t>
            </a:r>
            <a:r>
              <a:rPr lang="en-US" sz="2400" b="1" dirty="0"/>
              <a:t>machine vision systems</a:t>
            </a:r>
            <a:endParaRPr lang="en-US" sz="2400" dirty="0"/>
          </a:p>
          <a:p>
            <a:r>
              <a:rPr lang="en-US" sz="2400" b="1" dirty="0"/>
              <a:t>State-of-the-art approach</a:t>
            </a:r>
            <a:r>
              <a:rPr lang="en-US" sz="2400" dirty="0"/>
              <a:t>:</a:t>
            </a:r>
          </a:p>
          <a:p>
            <a:pPr lvl="1"/>
            <a:r>
              <a:rPr lang="en-US" sz="2400" b="1" dirty="0"/>
              <a:t>Convolutional Neural Networks (CNNs)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Advanced use case:</a:t>
            </a:r>
          </a:p>
          <a:p>
            <a:pPr lvl="1"/>
            <a:r>
              <a:rPr lang="en-US" sz="2400" b="1" dirty="0"/>
              <a:t>Image Segmentation</a:t>
            </a:r>
            <a:r>
              <a:rPr lang="en-US" sz="2400" dirty="0"/>
              <a:t>:</a:t>
            </a:r>
          </a:p>
          <a:p>
            <a:pPr lvl="2"/>
            <a:r>
              <a:rPr lang="en-US" sz="2400" dirty="0"/>
              <a:t>Assigns labels to each pixel in the image</a:t>
            </a:r>
          </a:p>
          <a:p>
            <a:pPr lvl="2"/>
            <a:r>
              <a:rPr lang="en-US" sz="2400" dirty="0"/>
              <a:t>Defines meaningful image regions based on </a:t>
            </a:r>
            <a:r>
              <a:rPr lang="en-US" sz="2400" b="1" dirty="0"/>
              <a:t>visual features</a:t>
            </a:r>
            <a:endParaRPr lang="en-US" sz="2400" dirty="0"/>
          </a:p>
          <a:p>
            <a:endParaRPr lang="en-IN" sz="2400" dirty="0"/>
          </a:p>
        </p:txBody>
      </p:sp>
      <p:pic>
        <p:nvPicPr>
          <p:cNvPr id="3074" name="Picture 2" descr="image classification CNN model example">
            <a:extLst>
              <a:ext uri="{FF2B5EF4-FFF2-40B4-BE49-F238E27FC236}">
                <a16:creationId xmlns:a16="http://schemas.microsoft.com/office/drawing/2014/main" id="{11502BAB-3B3C-342B-DE5B-FAA72471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046" y="3062378"/>
            <a:ext cx="5588755" cy="216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2790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2286</Words>
  <Application>Microsoft Office PowerPoint</Application>
  <PresentationFormat>Widescreen</PresentationFormat>
  <Paragraphs>204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Cambria</vt:lpstr>
      <vt:lpstr>2_Office Theme</vt:lpstr>
      <vt:lpstr>PowerPoint Presentation</vt:lpstr>
      <vt:lpstr>PowerPoint Presentation</vt:lpstr>
      <vt:lpstr>The problem of classification </vt:lpstr>
      <vt:lpstr>🧠 Types of Classification</vt:lpstr>
      <vt:lpstr>Machine learning algorithms for solving Classification Problems </vt:lpstr>
      <vt:lpstr>Classification Problems &amp; Models Examples </vt:lpstr>
      <vt:lpstr>Document Classification </vt:lpstr>
      <vt:lpstr>Spam Filtering </vt:lpstr>
      <vt:lpstr>🖼️ Image Classification </vt:lpstr>
      <vt:lpstr>🌐 Web Text Classification </vt:lpstr>
      <vt:lpstr>Feature Engineering</vt:lpstr>
      <vt:lpstr>PowerPoint Presentation</vt:lpstr>
      <vt:lpstr>PowerPoint Presentation</vt:lpstr>
      <vt:lpstr>PowerPoint Presentation</vt:lpstr>
      <vt:lpstr>PowerPoint Presentation</vt:lpstr>
      <vt:lpstr>Steps in Feature Engineering</vt:lpstr>
      <vt:lpstr>Statistical Decision Making in Machine Learning</vt:lpstr>
      <vt:lpstr>Types of Decisions in ML</vt:lpstr>
      <vt:lpstr>Key Concepts</vt:lpstr>
      <vt:lpstr>Summary</vt:lpstr>
      <vt:lpstr>PowerPoint Presentation</vt:lpstr>
      <vt:lpstr>8.3.2 Naive Bayesian Classification</vt:lpstr>
      <vt:lpstr>8.3.2 Naive Bayesian Classification</vt:lpstr>
      <vt:lpstr>8.3.2 Naive Bayesian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Naïve Bayes vs Gaussian Naïve Bayes</vt:lpstr>
      <vt:lpstr>GAUSSIAN NAÏVE BAYES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work problem</vt:lpstr>
      <vt:lpstr>PowerPoint Presentation</vt:lpstr>
      <vt:lpstr>8.2 Decision Tree Induction</vt:lpstr>
      <vt:lpstr>8.2 Decision Tree Induction</vt:lpstr>
      <vt:lpstr>8.2 Decision Tree Induction</vt:lpstr>
      <vt:lpstr>8.2 Decision Tree Induction</vt:lpstr>
      <vt:lpstr>8.2.1 Decision Tree Induction</vt:lpstr>
      <vt:lpstr>8.2.1 Decision Tree Induction</vt:lpstr>
      <vt:lpstr>8.2.1 Decision Tree Induction</vt:lpstr>
      <vt:lpstr>8.2.1 Decision Tree Induction</vt:lpstr>
      <vt:lpstr>8.2.1 Decision Tree Induction</vt:lpstr>
      <vt:lpstr>8.2.1 Decision Tree Induction</vt:lpstr>
      <vt:lpstr>8.2.1 Decision Tree Induction</vt:lpstr>
      <vt:lpstr>PowerPoint Presentation</vt:lpstr>
      <vt:lpstr>ATTRIBUTE SELECTION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8.2.1 Decision Tree Induction</vt:lpstr>
      <vt:lpstr>8.2.1 Decision Tree Induction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 LAKSHMI</dc:creator>
  <cp:lastModifiedBy>Vidivelli S</cp:lastModifiedBy>
  <cp:revision>232</cp:revision>
  <dcterms:created xsi:type="dcterms:W3CDTF">2024-02-29T03:27:58Z</dcterms:created>
  <dcterms:modified xsi:type="dcterms:W3CDTF">2025-08-11T06:13:32Z</dcterms:modified>
</cp:coreProperties>
</file>